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handoutMasterIdLst>
    <p:handoutMasterId r:id="rId102"/>
  </p:handoutMasterIdLst>
  <p:sldIdLst>
    <p:sldId id="359" r:id="rId2"/>
    <p:sldId id="360" r:id="rId3"/>
    <p:sldId id="257" r:id="rId4"/>
    <p:sldId id="258" r:id="rId5"/>
    <p:sldId id="259" r:id="rId6"/>
    <p:sldId id="261" r:id="rId7"/>
    <p:sldId id="262" r:id="rId8"/>
    <p:sldId id="263" r:id="rId9"/>
    <p:sldId id="361" r:id="rId10"/>
    <p:sldId id="264" r:id="rId11"/>
    <p:sldId id="265" r:id="rId12"/>
    <p:sldId id="267" r:id="rId13"/>
    <p:sldId id="268" r:id="rId14"/>
    <p:sldId id="271" r:id="rId15"/>
    <p:sldId id="272" r:id="rId16"/>
    <p:sldId id="273" r:id="rId17"/>
    <p:sldId id="274" r:id="rId18"/>
    <p:sldId id="275" r:id="rId19"/>
    <p:sldId id="276" r:id="rId20"/>
    <p:sldId id="277" r:id="rId21"/>
    <p:sldId id="278" r:id="rId22"/>
    <p:sldId id="279" r:id="rId23"/>
    <p:sldId id="281" r:id="rId24"/>
    <p:sldId id="282" r:id="rId25"/>
    <p:sldId id="283" r:id="rId26"/>
    <p:sldId id="284" r:id="rId27"/>
    <p:sldId id="285" r:id="rId28"/>
    <p:sldId id="286" r:id="rId29"/>
    <p:sldId id="287" r:id="rId30"/>
    <p:sldId id="280"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62" r:id="rId51"/>
    <p:sldId id="307" r:id="rId52"/>
    <p:sldId id="308" r:id="rId53"/>
    <p:sldId id="363" r:id="rId54"/>
    <p:sldId id="364" r:id="rId55"/>
    <p:sldId id="310" r:id="rId56"/>
    <p:sldId id="311" r:id="rId57"/>
    <p:sldId id="312" r:id="rId58"/>
    <p:sldId id="365" r:id="rId59"/>
    <p:sldId id="366" r:id="rId60"/>
    <p:sldId id="313" r:id="rId61"/>
    <p:sldId id="314" r:id="rId62"/>
    <p:sldId id="315" r:id="rId63"/>
    <p:sldId id="316" r:id="rId64"/>
    <p:sldId id="317" r:id="rId65"/>
    <p:sldId id="318" r:id="rId66"/>
    <p:sldId id="321" r:id="rId67"/>
    <p:sldId id="319" r:id="rId68"/>
    <p:sldId id="320"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40" r:id="rId85"/>
    <p:sldId id="341" r:id="rId86"/>
    <p:sldId id="344" r:id="rId87"/>
    <p:sldId id="346" r:id="rId88"/>
    <p:sldId id="347" r:id="rId89"/>
    <p:sldId id="349" r:id="rId90"/>
    <p:sldId id="351" r:id="rId91"/>
    <p:sldId id="355" r:id="rId92"/>
    <p:sldId id="357" r:id="rId93"/>
    <p:sldId id="367" r:id="rId94"/>
    <p:sldId id="368" r:id="rId95"/>
    <p:sldId id="369" r:id="rId96"/>
    <p:sldId id="370" r:id="rId97"/>
    <p:sldId id="371" r:id="rId98"/>
    <p:sldId id="372" r:id="rId99"/>
    <p:sldId id="373" r:id="rId100"/>
    <p:sldId id="374" r:id="rId10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240"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0E287FD8-5734-4BEF-8BF4-2B24E796BA05}" type="datetimeFigureOut">
              <a:rPr lang="en-US" smtClean="0"/>
              <a:t>4/29/2015</a:t>
            </a:fld>
            <a:endParaRPr lang="en-US"/>
          </a:p>
        </p:txBody>
      </p:sp>
      <p:sp>
        <p:nvSpPr>
          <p:cNvPr id="4" name="Footer Placeholder 3"/>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fld id="{A5217A4E-8A76-42BE-B7E9-A17339F69AC4}" type="slidenum">
              <a:rPr lang="en-US" smtClean="0"/>
              <a:t>‹#›</a:t>
            </a:fld>
            <a:endParaRPr lang="en-US"/>
          </a:p>
        </p:txBody>
      </p:sp>
    </p:spTree>
    <p:extLst>
      <p:ext uri="{BB962C8B-B14F-4D97-AF65-F5344CB8AC3E}">
        <p14:creationId xmlns:p14="http://schemas.microsoft.com/office/powerpoint/2010/main" val="347441307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CD24EC8-D991-45E1-8051-B5E5034FA447}" type="datetimeFigureOut">
              <a:rPr lang="en-US" smtClean="0"/>
              <a:t>4/29/2015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910F8E3-39E6-43FF-AA96-7E67A777EF15}"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D24EC8-D991-45E1-8051-B5E5034FA447}" type="datetimeFigureOut">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10F8E3-39E6-43FF-AA96-7E67A777EF1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9910F8E3-39E6-43FF-AA96-7E67A777EF15}"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D24EC8-D991-45E1-8051-B5E5034FA447}" type="datetimeFigureOut">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0013" y="1827213"/>
            <a:ext cx="357981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DB3DD3BF-3493-41A1-9AA8-1C1DEDA318C4}" type="slidenum">
              <a:rPr lang="en-US"/>
              <a:pPr>
                <a:defRPr/>
              </a:pPr>
              <a:t>‹#›</a:t>
            </a:fld>
            <a:endParaRPr lang="en-US"/>
          </a:p>
        </p:txBody>
      </p:sp>
    </p:spTree>
    <p:extLst>
      <p:ext uri="{BB962C8B-B14F-4D97-AF65-F5344CB8AC3E}">
        <p14:creationId xmlns:p14="http://schemas.microsoft.com/office/powerpoint/2010/main" val="2576517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0013" y="1827213"/>
            <a:ext cx="7313612"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370013" y="3960813"/>
            <a:ext cx="7313612"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A074637B-CB1F-407B-BEEC-76C27D4156F9}" type="slidenum">
              <a:rPr lang="en-US"/>
              <a:pPr>
                <a:defRPr/>
              </a:pPr>
              <a:t>‹#›</a:t>
            </a:fld>
            <a:endParaRPr lang="en-US"/>
          </a:p>
        </p:txBody>
      </p:sp>
    </p:spTree>
    <p:extLst>
      <p:ext uri="{BB962C8B-B14F-4D97-AF65-F5344CB8AC3E}">
        <p14:creationId xmlns:p14="http://schemas.microsoft.com/office/powerpoint/2010/main" val="3021696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0013" y="1827213"/>
            <a:ext cx="357981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02225" y="1827213"/>
            <a:ext cx="3581400" cy="4114800"/>
          </a:xfrm>
        </p:spPr>
        <p:txBody>
          <a:bodyPr/>
          <a:lstStyle/>
          <a:p>
            <a:pPr lvl="0"/>
            <a:endParaRPr lang="en-US" noProof="0" smtClean="0"/>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94EF098C-CDDB-4201-A6A1-F387002D31FC}" type="slidenum">
              <a:rPr lang="en-US"/>
              <a:pPr>
                <a:defRPr/>
              </a:pPr>
              <a:t>‹#›</a:t>
            </a:fld>
            <a:endParaRPr lang="en-US"/>
          </a:p>
        </p:txBody>
      </p:sp>
    </p:spTree>
    <p:extLst>
      <p:ext uri="{BB962C8B-B14F-4D97-AF65-F5344CB8AC3E}">
        <p14:creationId xmlns:p14="http://schemas.microsoft.com/office/powerpoint/2010/main" val="1737931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0013" y="1827213"/>
            <a:ext cx="357981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02225" y="1827213"/>
            <a:ext cx="3581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02225" y="3960813"/>
            <a:ext cx="3581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dt" sz="half" idx="10"/>
          </p:nvPr>
        </p:nvSpPr>
        <p:spPr>
          <a:ln/>
        </p:spPr>
        <p:txBody>
          <a:bodyPr/>
          <a:lstStyle>
            <a:lvl1pPr>
              <a:defRPr/>
            </a:lvl1pPr>
          </a:lstStyle>
          <a:p>
            <a:pPr>
              <a:defRPr/>
            </a:pPr>
            <a:endParaRPr lang="en-US"/>
          </a:p>
        </p:txBody>
      </p:sp>
      <p:sp>
        <p:nvSpPr>
          <p:cNvPr id="7" name="Rectangle 9"/>
          <p:cNvSpPr>
            <a:spLocks noGrp="1" noChangeArrowheads="1"/>
          </p:cNvSpPr>
          <p:nvPr>
            <p:ph type="ftr" sz="quarter" idx="11"/>
          </p:nvPr>
        </p:nvSpPr>
        <p:spPr>
          <a:ln/>
        </p:spPr>
        <p:txBody>
          <a:bodyPr/>
          <a:lstStyle>
            <a:lvl1pPr>
              <a:defRPr/>
            </a:lvl1pPr>
          </a:lstStyle>
          <a:p>
            <a:pPr>
              <a:defRPr/>
            </a:pPr>
            <a:endParaRPr lang="en-US"/>
          </a:p>
        </p:txBody>
      </p:sp>
      <p:sp>
        <p:nvSpPr>
          <p:cNvPr id="8" name="Rectangle 10"/>
          <p:cNvSpPr>
            <a:spLocks noGrp="1" noChangeArrowheads="1"/>
          </p:cNvSpPr>
          <p:nvPr>
            <p:ph type="sldNum" sz="quarter" idx="12"/>
          </p:nvPr>
        </p:nvSpPr>
        <p:spPr>
          <a:ln/>
        </p:spPr>
        <p:txBody>
          <a:bodyPr/>
          <a:lstStyle>
            <a:lvl1pPr>
              <a:defRPr/>
            </a:lvl1pPr>
          </a:lstStyle>
          <a:p>
            <a:pPr>
              <a:defRPr/>
            </a:pPr>
            <a:fld id="{66D6A82B-85DE-4707-9F03-0D1EC565AA81}" type="slidenum">
              <a:rPr lang="en-US"/>
              <a:pPr>
                <a:defRPr/>
              </a:pPr>
              <a:t>‹#›</a:t>
            </a:fld>
            <a:endParaRPr lang="en-US"/>
          </a:p>
        </p:txBody>
      </p:sp>
    </p:spTree>
    <p:extLst>
      <p:ext uri="{BB962C8B-B14F-4D97-AF65-F5344CB8AC3E}">
        <p14:creationId xmlns:p14="http://schemas.microsoft.com/office/powerpoint/2010/main" val="806711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CD24EC8-D991-45E1-8051-B5E5034FA447}" type="datetimeFigureOut">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9910F8E3-39E6-43FF-AA96-7E67A777EF15}"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CCD24EC8-D991-45E1-8051-B5E5034FA447}" type="datetimeFigureOut">
              <a:rPr lang="en-US" smtClean="0"/>
              <a:t>4/29/2015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910F8E3-39E6-43FF-AA96-7E67A777EF15}"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CCD24EC8-D991-45E1-8051-B5E5034FA447}" type="datetimeFigureOut">
              <a:rPr lang="en-US" smtClean="0"/>
              <a:t>4/29/2015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10F8E3-39E6-43FF-AA96-7E67A777EF15}"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CD24EC8-D991-45E1-8051-B5E5034FA447}" type="datetimeFigureOut">
              <a:rPr lang="en-US" smtClean="0"/>
              <a:t>4/29/2015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910F8E3-39E6-43FF-AA96-7E67A777EF15}"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CD24EC8-D991-45E1-8051-B5E5034FA447}" type="datetimeFigureOut">
              <a:rPr lang="en-US" smtClean="0"/>
              <a:t>4/29/2015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9910F8E3-39E6-43FF-AA96-7E67A777EF1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CCD24EC8-D991-45E1-8051-B5E5034FA447}" type="datetimeFigureOut">
              <a:rPr lang="en-US" smtClean="0"/>
              <a:t>4/29/2015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910F8E3-39E6-43FF-AA96-7E67A777EF1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910F8E3-39E6-43FF-AA96-7E67A777EF15}"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CCD24EC8-D991-45E1-8051-B5E5034FA447}" type="datetimeFigureOut">
              <a:rPr lang="en-US" smtClean="0"/>
              <a:t>4/29/2015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9910F8E3-39E6-43FF-AA96-7E67A777EF15}"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CCD24EC8-D991-45E1-8051-B5E5034FA447}" type="datetimeFigureOut">
              <a:rPr lang="en-US" smtClean="0"/>
              <a:t>4/29/2015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CD24EC8-D991-45E1-8051-B5E5034FA447}" type="datetimeFigureOut">
              <a:rPr lang="en-US" smtClean="0"/>
              <a:t>4/29/2015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910F8E3-39E6-43FF-AA96-7E67A777EF15}"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rds.yahoo.com/_ylt=A0WTefNQu7JJdyMAuheJzbkF;_ylu=X3oDMTBpdnJhMHUzBHBvcwMxBHNlYwNzcgR2dGlkAw--/SIG=1h40d1qum/EXP=1236536528/**http:/images.search.yahoo.com/images/view?back=http://images.search.yahoo.com/search/images?p=woodrow+wilson&amp;fr=yfp-t-501&amp;ei=utf-8&amp;x=wrt&amp;w=524&amp;h=640&amp;imgurl=portrait.kaar.at/USA%202/images/woodrow_wilson.jpg&amp;rurl=http://portrait.kaar.at/USA%202/image21.html&amp;size=47.7kB&amp;name=woodrow_wilson.jpg&amp;p=woodrow+wilson&amp;type=JPG&amp;oid=32fe464c797faeaa&amp;no=1&amp;tt=47,782&amp;sigr=11c8t1uis&amp;sigi=11i5boi1j&amp;sigb=12pldik25"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rds.yahoo.com/_ylt=A0WTefjrvrJJ2nwABnmJzbkF;_ylu=X3oDMTBpdnJhMHUzBHBvcwMxBHNlYwNzcgR2dGlkAw--/SIG=1h9t9e0i8/EXP=1236537451/**http:/images.search.yahoo.com/images/view?back=http://images.search.yahoo.com/search/images?p=USSR+flag&amp;fr=yfp-t-501&amp;ei=utf-8&amp;x=wrt&amp;w=154&amp;h=116&amp;imgurl=solarsystem.jpl.nasa.gov/missions/images/flag-ussr.jpg&amp;rurl=http://solarsystem.jpl.nasa.gov/missions/profile.cfm?Sort=Nation&amp;size=4.2kB&amp;name=flag-ussr.jpg&amp;p=USSR+flag&amp;type=JPG&amp;oid=dc76fcfcce36ceb6&amp;no=1&amp;tt=742&amp;sigr=1203r7lmk&amp;sigi=11m81o0gg&amp;sigb=12k7210r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rds.yahoo.com/_ylt=A0WTb_lrw7JJc00B_NSJzbkF;_ylu=X3oDMTBpc2VvdmQ2BHBvcwM3BHNlYwNzcgR2dGlkAw--/SIG=1k6e2raor/EXP=1236538603/**http:/images.search.yahoo.com/images/view?back=http://images.search.yahoo.com/search/images?p=1920+radio&amp;fr=yfp-t-501&amp;ei=utf-8&amp;x=wrt&amp;y=Search&amp;w=500&amp;h=375&amp;imgurl=static.flickr.com/2091/2222203296_d2c6f3fa04.jpg&amp;rurl=http://www.flickr.com/photos/kb1awv/2222203296/&amp;size=159kB&amp;name=RCA&amp;p=1920+radio&amp;type=JPG&amp;oid=095cfd0bb28c2f26&amp;fusr=kb1awv&amp;tit=RCA&amp;hurl=http://www.flickr.com/photos/kb1awv/&amp;no=7&amp;tt=8,440&amp;sigr=11fsgnncs&amp;sigi=11gggnvjn&amp;sigb=12usbvvvo&amp;sigh=1149qdkqt" TargetMode="Externa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rds.yahoo.com/_ylt=A0WTb_mfw7JJc00BNvGJzbkF;_ylu=X3oDMTBpZTByOGFiBHBvcwMyBHNlYwNzcgR2dGlkAw--/SIG=1lc12iu6t/EXP=1236538655/**http:/images.search.yahoo.com/images/view?back=http://images.search.yahoo.com/search/images?fr2=sg-gac&amp;sado=1&amp;p=charlie%20chaplin&amp;fr=yfp-t-501&amp;ei=utf-8&amp;x=wrt&amp;w=496&amp;h=600&amp;imgurl=www.funmunch.com/celebrities/actors/charlie_chaplin/charlie_chaplin_images/charlie_chaplin_05.jpg&amp;rurl=http://www.funmunch.com/celebrities/actors/charlie_chaplin/charlie_chaplin_05.shtml&amp;size=39.4kB&amp;name=charlie_chaplin_05.jpg&amp;p=charlie+chaplin&amp;type=JPG&amp;oid=8d97cac8d0e6835e&amp;no=2&amp;tt=89,863&amp;sigr=12juq7r0m&amp;sigi=1313kj99r&amp;sigb=13eudjni0"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rds.yahoo.com/_ylt=A0WTefTuvbJJyBkBwR.JzbkF;_ylu=X3oDMTBpaWhqZmNtBHBvcwMzBHNlYwNzcgR2dGlkAw--/SIG=1lakbf4a9/EXP=1236537198/**http:/images.search.yahoo.com/images/view?back=http://images.search.yahoo.com/search/images?p=Henry+Ford&amp;sp=1&amp;fr2=&amp;y=Search&amp;ei=UTF-8&amp;fr=yfp-t-501&amp;x=wrt&amp;js=1&amp;ni=21&amp;ei=UTF-8&amp;SpellState=n-3477205478_q-PUbLVbjx05x7pZJXL3LfnAAAAA@@&amp;w=564&amp;h=528&amp;imgurl=www.speedace.info/speedace_images/ford_model_t_henry.jpg&amp;rurl=http://www.speedace.info/ford.htm&amp;size=19.2kB&amp;name=ford_model_t_henry.jpg&amp;p=Henry+Ford&amp;type=JPG&amp;oid=36087b3726ccda8a&amp;no=3&amp;tt=152,564&amp;sigr=1119ao6a9&amp;sigi=11o0msaia&amp;sigb=15jdhv7aa" TargetMode="Externa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hyperlink" Target="http://en.wikipedia.org/wiki/File:Late_model_Ford_Model_T.jp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rds.yahoo.com/_ylt=A0WTefNQu7JJdyMAuheJzbkF;_ylu=X3oDMTBpdnJhMHUzBHBvcwMxBHNlYwNzcgR2dGlkAw--/SIG=1h40d1qum/EXP=1236536528/**http:/images.search.yahoo.com/images/view?back=http://images.search.yahoo.com/search/images?p=woodrow+wilson&amp;fr=yfp-t-501&amp;ei=utf-8&amp;x=wrt&amp;w=524&amp;h=640&amp;imgurl=portrait.kaar.at/USA%202/images/woodrow_wilson.jpg&amp;rurl=http://portrait.kaar.at/USA%202/image21.html&amp;size=47.7kB&amp;name=woodrow_wilson.jpg&amp;p=woodrow+wilson&amp;type=JPG&amp;oid=32fe464c797faeaa&amp;no=1&amp;tt=47,782&amp;sigr=11c8t1uis&amp;sigi=11i5boi1j&amp;sigb=12pldik25"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rds.yahoo.com/_ylt=A0WTefcz5LJJVaQAXEyJzbkF;_ylu=X3oDMTBpdnJhMHUzBHBvcwMxBHNlYwNzcgR2dGlkAw--/SIG=1qg6o4ths/EXP=1236546995/**http:/images.search.yahoo.com/images/view?back=http://images.search.yahoo.com/search/images?p=Adolf+Hitler&amp;sp=1&amp;fr2=&amp;y=Search&amp;ei=UTF-8&amp;fr=yfp-t-501&amp;x=wrt&amp;js=1&amp;ni=21&amp;ei=UTF-8&amp;SpellState=n-3727204889_q-o1f0wrkdqx3r3rP6SqFXJwAAAA@@&amp;w=397&amp;h=500&amp;imgurl=static.flickr.com/154/380679660_2b3f04d452.jpg&amp;rurl=http://www.flickr.com/photos/75654888@N00/380679660/&amp;size=130.6kB&amp;name=Adolf+Hitler&amp;p=Adolf+Hitler&amp;type=JPG&amp;oid=72a2a09f2d2bed6a&amp;fusr=El+C%C3%B3digo&amp;tit=Adolf+Hitler&amp;hurl=http://www.flickr.com/photos/75654888@N00/&amp;no=1&amp;tt=101,287&amp;sigr=11kukbb3q&amp;sigi=11ee7ai1d&amp;sigb=15l94i0p0&amp;sigh=11ainkfat"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rds.yahoo.com/_ylt=A0WTefhgu7JJg4MAWvCJzbkF;_ylu=X3oDMTBpdnJhMHUzBHBvcwMxBHNlYwNzcgR2dGlkAw--/SIG=1i35lv4lt/EXP=1236536544/**http:/images.search.yahoo.com/images/view?back=http://images.search.yahoo.com/search/images?p=Eugene+Debs&amp;fr=yfp-t-501&amp;ei=utf-8&amp;x=wrt&amp;w=241&amp;h=396&amp;imgurl=www.marxists.org/glossary/people/d/pics/debs-eugene-1.jpg&amp;rurl=http://www.marxists.org/glossary/people/d/pics?C=S;O=A&amp;size=26.9kB&amp;name=debs-eugene-1.jpg&amp;p=Eugene+Debs&amp;type=JPG&amp;oid=489fe9522281348a&amp;no=1&amp;tt=667&amp;sigr=11mb3vtan&amp;sigi=11pvngi0a&amp;sigb=12mrvl62b"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images.google.com/imgres?imgurl=http://www.archives.gov/research/ww2/photos/images/ww2-85.jpg&amp;imgrefurl=http://www.archives.gov/research/ww2/photos/&amp;h=1084&amp;w=1415&amp;sz=192&amp;hl=en&amp;start=2&amp;tbnid=Gvj1S5U9fmwH4M:&amp;tbnh=115&amp;tbnw=150&amp;prev=/images?q=Europe+World+War+II++ST.+Paul's&amp;gbv=2&amp;svnum=10&amp;hl=en" TargetMode="External"/><Relationship Id="rId2" Type="http://schemas.openxmlformats.org/officeDocument/2006/relationships/image" Target="../media/image58.jpe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jpeg"/></Relationships>
</file>

<file path=ppt/slides/_rels/slide8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www.answers.com/main/Record2?a=NR&amp;url=http://commons.wikimedia.org/wiki/Image:NATO%20vs%20Warsaw%20(1949-1990).pn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http://www.johndclare.net/images/Domino_theory_full.GIF"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457200"/>
            <a:ext cx="6781800" cy="4028440"/>
          </a:xfrm>
        </p:spPr>
        <p:txBody>
          <a:bodyPr>
            <a:noAutofit/>
          </a:bodyPr>
          <a:lstStyle/>
          <a:p>
            <a:pPr algn="ctr"/>
            <a:r>
              <a:rPr lang="en-US" sz="4800" b="1" dirty="0" smtClean="0">
                <a:latin typeface="Angsana New" pitchFamily="18" charset="-34"/>
                <a:cs typeface="Angsana New" pitchFamily="18" charset="-34"/>
              </a:rPr>
              <a:t/>
            </a:r>
            <a:br>
              <a:rPr lang="en-US" sz="4800" b="1" dirty="0" smtClean="0">
                <a:latin typeface="Angsana New" pitchFamily="18" charset="-34"/>
                <a:cs typeface="Angsana New" pitchFamily="18" charset="-34"/>
              </a:rPr>
            </a:br>
            <a:r>
              <a:rPr lang="en-US" sz="4800" b="1" dirty="0" smtClean="0">
                <a:solidFill>
                  <a:schemeClr val="tx1"/>
                </a:solidFill>
                <a:latin typeface="Book Antiqua" pitchFamily="18" charset="0"/>
                <a:cs typeface="Angsana New" pitchFamily="18" charset="-34"/>
              </a:rPr>
              <a:t>U.S. History E.O.C.T</a:t>
            </a:r>
            <a:br>
              <a:rPr lang="en-US" sz="4800" b="1" dirty="0" smtClean="0">
                <a:solidFill>
                  <a:schemeClr val="tx1"/>
                </a:solidFill>
                <a:latin typeface="Book Antiqua" pitchFamily="18" charset="0"/>
                <a:cs typeface="Angsana New" pitchFamily="18" charset="-34"/>
              </a:rPr>
            </a:br>
            <a:r>
              <a:rPr lang="en-US" sz="4800" b="1" dirty="0" smtClean="0">
                <a:solidFill>
                  <a:schemeClr val="tx1"/>
                </a:solidFill>
                <a:latin typeface="Book Antiqua" pitchFamily="18" charset="0"/>
                <a:cs typeface="Angsana New" pitchFamily="18" charset="-34"/>
              </a:rPr>
              <a:t>Part IV</a:t>
            </a:r>
            <a:br>
              <a:rPr lang="en-US" sz="4800" b="1" dirty="0" smtClean="0">
                <a:solidFill>
                  <a:schemeClr val="tx1"/>
                </a:solidFill>
                <a:latin typeface="Book Antiqua" pitchFamily="18" charset="0"/>
                <a:cs typeface="Angsana New" pitchFamily="18" charset="-34"/>
              </a:rPr>
            </a:br>
            <a:r>
              <a:rPr lang="en-US" sz="4800" b="1" dirty="0" smtClean="0">
                <a:solidFill>
                  <a:schemeClr val="tx1"/>
                </a:solidFill>
                <a:latin typeface="Book Antiqua" pitchFamily="18" charset="0"/>
                <a:cs typeface="Angsana New" pitchFamily="18" charset="-34"/>
              </a:rPr>
              <a:t/>
            </a:r>
            <a:br>
              <a:rPr lang="en-US" sz="4800" b="1" dirty="0" smtClean="0">
                <a:solidFill>
                  <a:schemeClr val="tx1"/>
                </a:solidFill>
                <a:latin typeface="Book Antiqua" pitchFamily="18" charset="0"/>
                <a:cs typeface="Angsana New" pitchFamily="18" charset="-34"/>
              </a:rPr>
            </a:br>
            <a:r>
              <a:rPr lang="en-US" sz="4800" b="1" dirty="0" smtClean="0">
                <a:solidFill>
                  <a:schemeClr val="tx1"/>
                </a:solidFill>
                <a:latin typeface="Book Antiqua" pitchFamily="18" charset="0"/>
                <a:cs typeface="Angsana New" pitchFamily="18" charset="-34"/>
              </a:rPr>
              <a:t>U.S. Establishment as a World Power</a:t>
            </a:r>
            <a:endParaRPr lang="en-US" sz="4800" b="1" dirty="0">
              <a:solidFill>
                <a:schemeClr val="tx1"/>
              </a:solidFill>
              <a:latin typeface="Book Antiqua" pitchFamily="18" charset="0"/>
              <a:cs typeface="Angsana New" pitchFamily="18" charset="-34"/>
            </a:endParaRPr>
          </a:p>
        </p:txBody>
      </p:sp>
    </p:spTree>
    <p:extLst>
      <p:ext uri="{BB962C8B-B14F-4D97-AF65-F5344CB8AC3E}">
        <p14:creationId xmlns:p14="http://schemas.microsoft.com/office/powerpoint/2010/main" val="195495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sz="quarter" idx="1"/>
          </p:nvPr>
        </p:nvSpPr>
        <p:spPr>
          <a:xfrm>
            <a:off x="342106" y="1600200"/>
            <a:ext cx="6134894" cy="4114800"/>
          </a:xfrm>
        </p:spPr>
        <p:txBody>
          <a:bodyPr/>
          <a:lstStyle/>
          <a:p>
            <a:pPr eaLnBrk="1" hangingPunct="1"/>
            <a:r>
              <a:rPr lang="en-US" sz="2500" dirty="0" smtClean="0"/>
              <a:t>Before the United States entered the war, Wilson had given a speech in which he described </a:t>
            </a:r>
            <a:r>
              <a:rPr lang="en-US" sz="2500" b="1" dirty="0" smtClean="0"/>
              <a:t>Fourteen Points </a:t>
            </a:r>
            <a:r>
              <a:rPr lang="en-US" sz="2500" dirty="0" smtClean="0"/>
              <a:t>he felt were key to avoiding future wars. </a:t>
            </a:r>
          </a:p>
          <a:p>
            <a:pPr marL="0" indent="0" eaLnBrk="1" hangingPunct="1">
              <a:buNone/>
            </a:pPr>
            <a:endParaRPr lang="en-US" sz="2500" dirty="0" smtClean="0"/>
          </a:p>
          <a:p>
            <a:pPr eaLnBrk="1" hangingPunct="1"/>
            <a:r>
              <a:rPr lang="en-US" sz="2500" dirty="0" smtClean="0"/>
              <a:t>One point called for the creation of an international peacekeeping organization called the </a:t>
            </a:r>
            <a:r>
              <a:rPr lang="en-US" sz="2500" b="1" dirty="0" smtClean="0"/>
              <a:t>League of Nations</a:t>
            </a:r>
            <a:r>
              <a:rPr lang="en-US" sz="2500" dirty="0" smtClean="0"/>
              <a:t>.</a:t>
            </a:r>
          </a:p>
        </p:txBody>
      </p:sp>
      <p:pic>
        <p:nvPicPr>
          <p:cNvPr id="67587" name="Picture 5" descr="Go to fullsize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981200"/>
            <a:ext cx="1981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124200" y="381000"/>
            <a:ext cx="5105400" cy="707886"/>
          </a:xfrm>
          <a:prstGeom prst="rect">
            <a:avLst/>
          </a:prstGeom>
          <a:noFill/>
        </p:spPr>
        <p:txBody>
          <a:bodyPr wrap="square" rtlCol="0">
            <a:spAutoFit/>
          </a:bodyPr>
          <a:lstStyle/>
          <a:p>
            <a:r>
              <a:rPr lang="en-US" sz="4000" dirty="0"/>
              <a:t>I</a:t>
            </a:r>
            <a:r>
              <a:rPr lang="en-US" sz="4000" dirty="0" smtClean="0"/>
              <a:t>solationism</a:t>
            </a:r>
            <a:endParaRPr lang="en-US" sz="4000" dirty="0"/>
          </a:p>
        </p:txBody>
      </p:sp>
    </p:spTree>
    <p:extLst>
      <p:ext uri="{BB962C8B-B14F-4D97-AF65-F5344CB8AC3E}">
        <p14:creationId xmlns:p14="http://schemas.microsoft.com/office/powerpoint/2010/main" val="170708291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marL="0" indent="0" algn="ctr">
              <a:buNone/>
            </a:pPr>
            <a:r>
              <a:rPr lang="en-US" sz="8800" dirty="0" smtClean="0"/>
              <a:t>THE END</a:t>
            </a:r>
            <a:endParaRPr lang="en-US" sz="8800" dirty="0"/>
          </a:p>
        </p:txBody>
      </p:sp>
    </p:spTree>
    <p:extLst>
      <p:ext uri="{BB962C8B-B14F-4D97-AF65-F5344CB8AC3E}">
        <p14:creationId xmlns:p14="http://schemas.microsoft.com/office/powerpoint/2010/main" val="32894116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sz="quarter" idx="1"/>
          </p:nvPr>
        </p:nvSpPr>
        <p:spPr>
          <a:xfrm>
            <a:off x="304800" y="1524000"/>
            <a:ext cx="8613648" cy="5105400"/>
          </a:xfrm>
        </p:spPr>
        <p:txBody>
          <a:bodyPr>
            <a:normAutofit lnSpcReduction="10000"/>
          </a:bodyPr>
          <a:lstStyle/>
          <a:p>
            <a:pPr eaLnBrk="1" hangingPunct="1">
              <a:defRPr/>
            </a:pPr>
            <a:r>
              <a:rPr lang="en-US" sz="2400" dirty="0" smtClean="0"/>
              <a:t>During the post-war treaty negotiations, Wilson worked hard to get as many as possible of his </a:t>
            </a:r>
            <a:r>
              <a:rPr lang="en-US" sz="2400" b="1" dirty="0" smtClean="0"/>
              <a:t>Fourteen Points </a:t>
            </a:r>
            <a:r>
              <a:rPr lang="en-US" sz="2400" dirty="0" smtClean="0"/>
              <a:t>included in the treaty and succeeded in securing the creation of the </a:t>
            </a:r>
            <a:r>
              <a:rPr lang="en-US" sz="2400" b="1" dirty="0" smtClean="0"/>
              <a:t>League of Nations. </a:t>
            </a:r>
          </a:p>
          <a:p>
            <a:pPr eaLnBrk="1" hangingPunct="1">
              <a:defRPr/>
            </a:pPr>
            <a:endParaRPr lang="en-US" sz="2400" b="1" dirty="0" smtClean="0"/>
          </a:p>
          <a:p>
            <a:pPr>
              <a:defRPr/>
            </a:pPr>
            <a:r>
              <a:rPr lang="en-US" sz="2400" dirty="0"/>
              <a:t>However, American opposition to the League of Nations ultimately led the Senate to </a:t>
            </a:r>
            <a:r>
              <a:rPr lang="en-US" sz="2400" b="1" dirty="0"/>
              <a:t>refuse to ratify </a:t>
            </a:r>
            <a:r>
              <a:rPr lang="en-US" sz="2400" dirty="0"/>
              <a:t>the treaty. </a:t>
            </a:r>
            <a:endParaRPr lang="en-US" sz="2400" dirty="0" smtClean="0"/>
          </a:p>
          <a:p>
            <a:pPr>
              <a:defRPr/>
            </a:pPr>
            <a:endParaRPr lang="en-US" sz="2400" dirty="0"/>
          </a:p>
          <a:p>
            <a:pPr>
              <a:defRPr/>
            </a:pPr>
            <a:r>
              <a:rPr lang="en-US" sz="2400" b="1" dirty="0"/>
              <a:t>Isolationists</a:t>
            </a:r>
            <a:r>
              <a:rPr lang="en-US" sz="2400" dirty="0"/>
              <a:t> in the Senate believed that by joining the League the United States would become involved in future conflicts in Europe and elsewhere</a:t>
            </a:r>
            <a:r>
              <a:rPr lang="en-US" sz="2400" dirty="0" smtClean="0"/>
              <a:t>.</a:t>
            </a:r>
          </a:p>
          <a:p>
            <a:pPr>
              <a:defRPr/>
            </a:pPr>
            <a:endParaRPr lang="en-US" sz="2400" dirty="0"/>
          </a:p>
          <a:p>
            <a:pPr>
              <a:defRPr/>
            </a:pPr>
            <a:r>
              <a:rPr lang="en-US" sz="2400" dirty="0"/>
              <a:t>The US </a:t>
            </a:r>
            <a:r>
              <a:rPr lang="en-US" sz="2400" b="1" dirty="0" smtClean="0"/>
              <a:t>never </a:t>
            </a:r>
            <a:r>
              <a:rPr lang="en-US" sz="2400" dirty="0"/>
              <a:t>joined the League. </a:t>
            </a:r>
          </a:p>
          <a:p>
            <a:pPr eaLnBrk="1" hangingPunct="1">
              <a:defRPr/>
            </a:pPr>
            <a:endParaRPr lang="en-US" b="1" dirty="0" smtClean="0"/>
          </a:p>
          <a:p>
            <a:pPr marL="0" indent="0" eaLnBrk="1" hangingPunct="1">
              <a:buFont typeface="Wingdings" pitchFamily="2" charset="2"/>
              <a:buNone/>
              <a:defRPr/>
            </a:pPr>
            <a:endParaRPr lang="en-US" dirty="0" smtClean="0"/>
          </a:p>
        </p:txBody>
      </p:sp>
    </p:spTree>
    <p:extLst>
      <p:ext uri="{BB962C8B-B14F-4D97-AF65-F5344CB8AC3E}">
        <p14:creationId xmlns:p14="http://schemas.microsoft.com/office/powerpoint/2010/main" val="8274365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dirty="0" smtClean="0"/>
              <a:t>Question Time</a:t>
            </a:r>
          </a:p>
        </p:txBody>
      </p:sp>
      <p:sp>
        <p:nvSpPr>
          <p:cNvPr id="72707" name="Rectangle 3"/>
          <p:cNvSpPr>
            <a:spLocks noGrp="1" noChangeArrowheads="1"/>
          </p:cNvSpPr>
          <p:nvPr>
            <p:ph sz="quarter" idx="1"/>
          </p:nvPr>
        </p:nvSpPr>
        <p:spPr/>
        <p:txBody>
          <a:bodyPr/>
          <a:lstStyle/>
          <a:p>
            <a:pPr marL="0" indent="0" eaLnBrk="1" hangingPunct="1">
              <a:buFont typeface="Wingdings" pitchFamily="2" charset="2"/>
              <a:buNone/>
              <a:defRPr/>
            </a:pPr>
            <a:r>
              <a:rPr lang="en-US" sz="2500" b="1" dirty="0" smtClean="0"/>
              <a:t>The United States responded to Germany’s unrestricted submarine warfare during the early 1900s by</a:t>
            </a:r>
          </a:p>
          <a:p>
            <a:pPr marL="0" indent="0" eaLnBrk="1" hangingPunct="1">
              <a:buFont typeface="Wingdings" pitchFamily="2" charset="2"/>
              <a:buNone/>
              <a:defRPr/>
            </a:pPr>
            <a:r>
              <a:rPr lang="en-US" sz="2400" b="1" dirty="0" smtClean="0"/>
              <a:t>A. </a:t>
            </a:r>
            <a:r>
              <a:rPr lang="en-US" sz="2400" dirty="0" smtClean="0"/>
              <a:t>entering World War I</a:t>
            </a:r>
          </a:p>
          <a:p>
            <a:pPr marL="0" indent="0" eaLnBrk="1" hangingPunct="1">
              <a:buFont typeface="Wingdings" pitchFamily="2" charset="2"/>
              <a:buNone/>
              <a:defRPr/>
            </a:pPr>
            <a:r>
              <a:rPr lang="en-US" sz="2400" b="1" dirty="0" smtClean="0"/>
              <a:t>B. </a:t>
            </a:r>
            <a:r>
              <a:rPr lang="en-US" sz="2400" dirty="0" smtClean="0"/>
              <a:t>suspending trade with Britain</a:t>
            </a:r>
          </a:p>
          <a:p>
            <a:pPr marL="0" indent="0" eaLnBrk="1" hangingPunct="1">
              <a:buFont typeface="Wingdings" pitchFamily="2" charset="2"/>
              <a:buNone/>
              <a:defRPr/>
            </a:pPr>
            <a:r>
              <a:rPr lang="en-US" sz="2400" b="1" dirty="0" smtClean="0"/>
              <a:t>C. </a:t>
            </a:r>
            <a:r>
              <a:rPr lang="en-US" sz="2400" dirty="0" smtClean="0"/>
              <a:t>signing a treaty with Austria-Hungary</a:t>
            </a:r>
          </a:p>
          <a:p>
            <a:pPr marL="0" indent="0" eaLnBrk="1" hangingPunct="1">
              <a:buFont typeface="Wingdings" pitchFamily="2" charset="2"/>
              <a:buNone/>
              <a:defRPr/>
            </a:pPr>
            <a:r>
              <a:rPr lang="en-US" sz="2400" b="1" dirty="0" smtClean="0"/>
              <a:t>D. </a:t>
            </a:r>
            <a:r>
              <a:rPr lang="en-US" sz="2400" dirty="0" smtClean="0"/>
              <a:t>withdrawing military forces from Europe</a:t>
            </a:r>
          </a:p>
          <a:p>
            <a:pPr eaLnBrk="1" hangingPunct="1">
              <a:buFont typeface="Wingdings" pitchFamily="2" charset="2"/>
              <a:buNone/>
              <a:defRPr/>
            </a:pPr>
            <a:endParaRPr lang="en-US" sz="2500" dirty="0" smtClean="0"/>
          </a:p>
        </p:txBody>
      </p:sp>
    </p:spTree>
    <p:extLst>
      <p:ext uri="{BB962C8B-B14F-4D97-AF65-F5344CB8AC3E}">
        <p14:creationId xmlns:p14="http://schemas.microsoft.com/office/powerpoint/2010/main" val="23811614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dirty="0" smtClean="0"/>
              <a:t>Answer</a:t>
            </a:r>
          </a:p>
        </p:txBody>
      </p:sp>
      <p:sp>
        <p:nvSpPr>
          <p:cNvPr id="71683" name="Rectangle 3"/>
          <p:cNvSpPr>
            <a:spLocks noGrp="1" noChangeArrowheads="1"/>
          </p:cNvSpPr>
          <p:nvPr>
            <p:ph sz="quarter" idx="1"/>
          </p:nvPr>
        </p:nvSpPr>
        <p:spPr/>
        <p:txBody>
          <a:bodyPr/>
          <a:lstStyle/>
          <a:p>
            <a:pPr marL="0" indent="0" eaLnBrk="1" hangingPunct="1">
              <a:lnSpc>
                <a:spcPct val="90000"/>
              </a:lnSpc>
              <a:buFont typeface="Wingdings" pitchFamily="2" charset="2"/>
              <a:buNone/>
            </a:pPr>
            <a:r>
              <a:rPr lang="en-US" sz="2500" b="1" dirty="0" smtClean="0"/>
              <a:t>The United States responded to Germany’s unrestricted submarine warfare during the early 1900s by</a:t>
            </a:r>
          </a:p>
          <a:p>
            <a:pPr marL="0" indent="0" eaLnBrk="1" hangingPunct="1">
              <a:lnSpc>
                <a:spcPct val="90000"/>
              </a:lnSpc>
              <a:buFont typeface="Wingdings" pitchFamily="2" charset="2"/>
              <a:buNone/>
            </a:pPr>
            <a:endParaRPr lang="en-US" sz="2500" b="1" dirty="0" smtClean="0"/>
          </a:p>
          <a:p>
            <a:pPr marL="0" indent="0" eaLnBrk="1" hangingPunct="1">
              <a:lnSpc>
                <a:spcPct val="90000"/>
              </a:lnSpc>
              <a:buFont typeface="Wingdings" pitchFamily="2" charset="2"/>
              <a:buNone/>
            </a:pPr>
            <a:r>
              <a:rPr lang="en-US" sz="2500" b="1" dirty="0" smtClean="0"/>
              <a:t>A. entering World War I</a:t>
            </a:r>
          </a:p>
          <a:p>
            <a:pPr marL="0" indent="0" eaLnBrk="1" hangingPunct="1">
              <a:lnSpc>
                <a:spcPct val="90000"/>
              </a:lnSpc>
              <a:buFont typeface="Wingdings" pitchFamily="2" charset="2"/>
              <a:buNone/>
            </a:pPr>
            <a:r>
              <a:rPr lang="en-US" sz="2500" b="1" dirty="0" smtClean="0"/>
              <a:t>B. </a:t>
            </a:r>
            <a:r>
              <a:rPr lang="en-US" sz="2500" dirty="0" smtClean="0"/>
              <a:t>suspending trade with Britain</a:t>
            </a:r>
          </a:p>
          <a:p>
            <a:pPr marL="0" indent="0" eaLnBrk="1" hangingPunct="1">
              <a:lnSpc>
                <a:spcPct val="90000"/>
              </a:lnSpc>
              <a:buFont typeface="Wingdings" pitchFamily="2" charset="2"/>
              <a:buNone/>
            </a:pPr>
            <a:r>
              <a:rPr lang="en-US" sz="2500" b="1" dirty="0" smtClean="0"/>
              <a:t>C. </a:t>
            </a:r>
            <a:r>
              <a:rPr lang="en-US" sz="2500" dirty="0" smtClean="0"/>
              <a:t>signing a treaty with Austria-Hungary</a:t>
            </a:r>
          </a:p>
          <a:p>
            <a:pPr marL="0" indent="0" eaLnBrk="1" hangingPunct="1">
              <a:lnSpc>
                <a:spcPct val="90000"/>
              </a:lnSpc>
              <a:buFont typeface="Wingdings" pitchFamily="2" charset="2"/>
              <a:buNone/>
            </a:pPr>
            <a:r>
              <a:rPr lang="en-US" sz="2500" b="1" dirty="0" smtClean="0"/>
              <a:t>D. </a:t>
            </a:r>
            <a:r>
              <a:rPr lang="en-US" sz="2500" dirty="0" smtClean="0"/>
              <a:t>withdrawing military forces from Europe</a:t>
            </a:r>
          </a:p>
          <a:p>
            <a:pPr marL="0" indent="0" eaLnBrk="1" hangingPunct="1">
              <a:lnSpc>
                <a:spcPct val="90000"/>
              </a:lnSpc>
              <a:buFont typeface="Wingdings" pitchFamily="2" charset="2"/>
              <a:buNone/>
            </a:pPr>
            <a:endParaRPr lang="en-US" sz="2500" dirty="0" smtClean="0"/>
          </a:p>
        </p:txBody>
      </p:sp>
    </p:spTree>
    <p:extLst>
      <p:ext uri="{BB962C8B-B14F-4D97-AF65-F5344CB8AC3E}">
        <p14:creationId xmlns:p14="http://schemas.microsoft.com/office/powerpoint/2010/main" val="31978313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dirty="0" smtClean="0"/>
              <a:t>Question Time</a:t>
            </a:r>
          </a:p>
        </p:txBody>
      </p:sp>
      <p:sp>
        <p:nvSpPr>
          <p:cNvPr id="76803" name="Rectangle 3"/>
          <p:cNvSpPr>
            <a:spLocks noGrp="1" noChangeArrowheads="1"/>
          </p:cNvSpPr>
          <p:nvPr>
            <p:ph sz="quarter" idx="1"/>
          </p:nvPr>
        </p:nvSpPr>
        <p:spPr/>
        <p:txBody>
          <a:bodyPr/>
          <a:lstStyle/>
          <a:p>
            <a:pPr marL="0" indent="0" eaLnBrk="1" hangingPunct="1">
              <a:lnSpc>
                <a:spcPct val="90000"/>
              </a:lnSpc>
              <a:buFont typeface="Wingdings" pitchFamily="2" charset="2"/>
              <a:buNone/>
              <a:defRPr/>
            </a:pPr>
            <a:r>
              <a:rPr lang="en-US" b="1" dirty="0" smtClean="0"/>
              <a:t>The passage of the 18th Amendment to the U.S. Constitution in 1919 established? </a:t>
            </a:r>
          </a:p>
          <a:p>
            <a:pPr marL="0" indent="0" eaLnBrk="1" hangingPunct="1">
              <a:lnSpc>
                <a:spcPct val="90000"/>
              </a:lnSpc>
              <a:buFont typeface="Wingdings" pitchFamily="2" charset="2"/>
              <a:buNone/>
              <a:defRPr/>
            </a:pPr>
            <a:r>
              <a:rPr lang="en-US" sz="2000" dirty="0" smtClean="0"/>
              <a:t>	A. the prohibition of alcohol. </a:t>
            </a:r>
          </a:p>
          <a:p>
            <a:pPr marL="0" indent="0" eaLnBrk="1" hangingPunct="1">
              <a:lnSpc>
                <a:spcPct val="90000"/>
              </a:lnSpc>
              <a:buFont typeface="Wingdings" pitchFamily="2" charset="2"/>
              <a:buNone/>
              <a:defRPr/>
            </a:pPr>
            <a:r>
              <a:rPr lang="en-US" sz="2000" dirty="0" smtClean="0"/>
              <a:t>	B. the direct election of senators. </a:t>
            </a:r>
          </a:p>
          <a:p>
            <a:pPr marL="0" indent="0" eaLnBrk="1" hangingPunct="1">
              <a:lnSpc>
                <a:spcPct val="90000"/>
              </a:lnSpc>
              <a:buFont typeface="Wingdings" pitchFamily="2" charset="2"/>
              <a:buNone/>
              <a:defRPr/>
            </a:pPr>
            <a:r>
              <a:rPr lang="en-US" sz="2000" dirty="0" smtClean="0"/>
              <a:t>	C. the right of labor unions to organize. </a:t>
            </a:r>
          </a:p>
          <a:p>
            <a:pPr marL="0" indent="0" eaLnBrk="1" hangingPunct="1">
              <a:lnSpc>
                <a:spcPct val="90000"/>
              </a:lnSpc>
              <a:buFont typeface="Wingdings" pitchFamily="2" charset="2"/>
              <a:buNone/>
              <a:defRPr/>
            </a:pPr>
            <a:r>
              <a:rPr lang="en-US" sz="2000" dirty="0" smtClean="0"/>
              <a:t>	D. the power of voters to remove an elected official.</a:t>
            </a:r>
          </a:p>
          <a:p>
            <a:pPr eaLnBrk="1" hangingPunct="1">
              <a:lnSpc>
                <a:spcPct val="90000"/>
              </a:lnSpc>
              <a:buFont typeface="Wingdings" pitchFamily="2" charset="2"/>
              <a:buNone/>
              <a:defRPr/>
            </a:pPr>
            <a:endParaRPr lang="en-US" dirty="0" smtClean="0"/>
          </a:p>
        </p:txBody>
      </p:sp>
    </p:spTree>
    <p:extLst>
      <p:ext uri="{BB962C8B-B14F-4D97-AF65-F5344CB8AC3E}">
        <p14:creationId xmlns:p14="http://schemas.microsoft.com/office/powerpoint/2010/main" val="25494492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dirty="0" smtClean="0"/>
              <a:t>Answer</a:t>
            </a:r>
          </a:p>
        </p:txBody>
      </p:sp>
      <p:sp>
        <p:nvSpPr>
          <p:cNvPr id="75779" name="Rectangle 3"/>
          <p:cNvSpPr>
            <a:spLocks noGrp="1" noChangeArrowheads="1"/>
          </p:cNvSpPr>
          <p:nvPr>
            <p:ph sz="quarter" idx="1"/>
          </p:nvPr>
        </p:nvSpPr>
        <p:spPr>
          <a:xfrm>
            <a:off x="685800" y="1828800"/>
            <a:ext cx="8075613" cy="4114800"/>
          </a:xfrm>
        </p:spPr>
        <p:txBody>
          <a:bodyPr/>
          <a:lstStyle/>
          <a:p>
            <a:pPr marL="0" indent="0" eaLnBrk="1" hangingPunct="1">
              <a:buFont typeface="Wingdings" pitchFamily="2" charset="2"/>
              <a:buNone/>
            </a:pPr>
            <a:r>
              <a:rPr lang="en-US" sz="2500" b="1" dirty="0" smtClean="0"/>
              <a:t>The passage of the 18th Amendment to the U.S. Constitution in 1919 established </a:t>
            </a:r>
          </a:p>
          <a:p>
            <a:pPr marL="0" indent="0" eaLnBrk="1" hangingPunct="1">
              <a:buFont typeface="Wingdings" pitchFamily="2" charset="2"/>
              <a:buNone/>
            </a:pPr>
            <a:endParaRPr lang="en-US" sz="2500" b="1" dirty="0" smtClean="0"/>
          </a:p>
          <a:p>
            <a:pPr marL="0" indent="0" eaLnBrk="1" hangingPunct="1">
              <a:buFont typeface="Wingdings" pitchFamily="2" charset="2"/>
              <a:buNone/>
            </a:pPr>
            <a:r>
              <a:rPr lang="en-US" sz="2500" b="1" dirty="0" smtClean="0"/>
              <a:t>	</a:t>
            </a:r>
            <a:r>
              <a:rPr lang="en-US" sz="2400" b="1" dirty="0" smtClean="0"/>
              <a:t>A. the prohibition of alcohol. </a:t>
            </a:r>
          </a:p>
          <a:p>
            <a:pPr marL="0" indent="0" eaLnBrk="1" hangingPunct="1">
              <a:buFont typeface="Wingdings" pitchFamily="2" charset="2"/>
              <a:buNone/>
            </a:pPr>
            <a:r>
              <a:rPr lang="en-US" sz="2400" dirty="0" smtClean="0"/>
              <a:t>	B. the direct election of senators. </a:t>
            </a:r>
          </a:p>
          <a:p>
            <a:pPr marL="0" indent="0" eaLnBrk="1" hangingPunct="1">
              <a:buFont typeface="Wingdings" pitchFamily="2" charset="2"/>
              <a:buNone/>
            </a:pPr>
            <a:r>
              <a:rPr lang="en-US" sz="2400" dirty="0" smtClean="0"/>
              <a:t>	C. the right of labor unions to organize. </a:t>
            </a:r>
          </a:p>
          <a:p>
            <a:pPr marL="0" indent="0" eaLnBrk="1" hangingPunct="1">
              <a:buFont typeface="Wingdings" pitchFamily="2" charset="2"/>
              <a:buNone/>
            </a:pPr>
            <a:r>
              <a:rPr lang="en-US" sz="2400" dirty="0" smtClean="0"/>
              <a:t>	D. the power of voters to remove an elected official.</a:t>
            </a:r>
          </a:p>
          <a:p>
            <a:pPr marL="0" indent="0" eaLnBrk="1" hangingPunct="1">
              <a:buFont typeface="Wingdings" pitchFamily="2" charset="2"/>
              <a:buNone/>
            </a:pPr>
            <a:endParaRPr lang="en-US" sz="2500" b="1" dirty="0" smtClean="0"/>
          </a:p>
        </p:txBody>
      </p:sp>
    </p:spTree>
    <p:extLst>
      <p:ext uri="{BB962C8B-B14F-4D97-AF65-F5344CB8AC3E}">
        <p14:creationId xmlns:p14="http://schemas.microsoft.com/office/powerpoint/2010/main" val="1704074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228600" y="1143000"/>
            <a:ext cx="8534400" cy="758952"/>
          </a:xfrm>
        </p:spPr>
        <p:txBody>
          <a:bodyPr>
            <a:normAutofit fontScale="90000"/>
          </a:bodyPr>
          <a:lstStyle/>
          <a:p>
            <a:r>
              <a:rPr lang="en-US" sz="3200" b="1" dirty="0" smtClean="0">
                <a:solidFill>
                  <a:schemeClr val="tx1"/>
                </a:solidFill>
              </a:rPr>
              <a:t>Aftermath of WW I</a:t>
            </a:r>
            <a:r>
              <a:rPr lang="en-US" sz="3200" dirty="0" smtClean="0">
                <a:solidFill>
                  <a:schemeClr val="tx1"/>
                </a:solidFill>
              </a:rPr>
              <a:t> </a:t>
            </a:r>
            <a:br>
              <a:rPr lang="en-US" sz="3200" dirty="0" smtClean="0">
                <a:solidFill>
                  <a:schemeClr val="tx1"/>
                </a:solidFill>
              </a:rPr>
            </a:br>
            <a:r>
              <a:rPr lang="en-US" sz="3200" dirty="0">
                <a:solidFill>
                  <a:schemeClr val="tx1"/>
                </a:solidFill>
              </a:rPr>
              <a:t/>
            </a:r>
            <a:br>
              <a:rPr lang="en-US" sz="3200" dirty="0">
                <a:solidFill>
                  <a:schemeClr val="tx1"/>
                </a:solidFill>
              </a:rPr>
            </a:br>
            <a:r>
              <a:rPr lang="en-US" sz="3200" dirty="0" smtClean="0">
                <a:solidFill>
                  <a:schemeClr val="tx1"/>
                </a:solidFill>
              </a:rPr>
              <a:t>Standard 16</a:t>
            </a:r>
          </a:p>
        </p:txBody>
      </p:sp>
      <p:pic>
        <p:nvPicPr>
          <p:cNvPr id="7680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2133600"/>
            <a:ext cx="5105400" cy="4004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42979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ormAutofit/>
          </a:bodyPr>
          <a:lstStyle/>
          <a:p>
            <a:pPr eaLnBrk="1" hangingPunct="1"/>
            <a:r>
              <a:rPr lang="en-US" sz="4000" b="1" dirty="0" smtClean="0">
                <a:solidFill>
                  <a:schemeClr val="tx1"/>
                </a:solidFill>
              </a:rPr>
              <a:t>Communism and Socialism </a:t>
            </a:r>
          </a:p>
        </p:txBody>
      </p:sp>
      <p:sp>
        <p:nvSpPr>
          <p:cNvPr id="78851" name="Rectangle 3"/>
          <p:cNvSpPr>
            <a:spLocks noGrp="1" noChangeArrowheads="1"/>
          </p:cNvSpPr>
          <p:nvPr>
            <p:ph sz="quarter" idx="1"/>
          </p:nvPr>
        </p:nvSpPr>
        <p:spPr/>
        <p:txBody>
          <a:bodyPr/>
          <a:lstStyle/>
          <a:p>
            <a:pPr eaLnBrk="1" hangingPunct="1">
              <a:lnSpc>
                <a:spcPct val="90000"/>
              </a:lnSpc>
              <a:defRPr/>
            </a:pPr>
            <a:r>
              <a:rPr lang="en-US" sz="2800" dirty="0" smtClean="0"/>
              <a:t>In the late 1800s and early 1900s, a new political ideology called </a:t>
            </a:r>
            <a:r>
              <a:rPr lang="en-US" sz="2800" b="1" dirty="0" smtClean="0"/>
              <a:t>communism </a:t>
            </a:r>
            <a:r>
              <a:rPr lang="en-US" sz="2800" dirty="0" smtClean="0"/>
              <a:t>grew out of the more moderate </a:t>
            </a:r>
            <a:r>
              <a:rPr lang="en-US" sz="2800" b="1" dirty="0" smtClean="0"/>
              <a:t>socialism</a:t>
            </a:r>
            <a:r>
              <a:rPr lang="en-US" sz="2800" dirty="0" smtClean="0"/>
              <a:t>. </a:t>
            </a:r>
          </a:p>
          <a:p>
            <a:pPr marL="0" indent="0" eaLnBrk="1" hangingPunct="1">
              <a:lnSpc>
                <a:spcPct val="90000"/>
              </a:lnSpc>
              <a:buNone/>
              <a:defRPr/>
            </a:pPr>
            <a:endParaRPr lang="en-US" sz="2800" dirty="0" smtClean="0"/>
          </a:p>
          <a:p>
            <a:pPr eaLnBrk="1" hangingPunct="1">
              <a:lnSpc>
                <a:spcPct val="90000"/>
              </a:lnSpc>
              <a:defRPr/>
            </a:pPr>
            <a:r>
              <a:rPr lang="en-US" sz="2800" dirty="0" smtClean="0"/>
              <a:t>Communism was based on a single-party government ruled by a dictator. </a:t>
            </a:r>
          </a:p>
          <a:p>
            <a:pPr marL="0" indent="0" eaLnBrk="1" hangingPunct="1">
              <a:lnSpc>
                <a:spcPct val="90000"/>
              </a:lnSpc>
              <a:buFont typeface="Wingdings" pitchFamily="2" charset="2"/>
              <a:buNone/>
              <a:defRPr/>
            </a:pPr>
            <a:endParaRPr lang="en-US" sz="2800" dirty="0" smtClean="0"/>
          </a:p>
          <a:p>
            <a:pPr eaLnBrk="1" hangingPunct="1">
              <a:lnSpc>
                <a:spcPct val="90000"/>
              </a:lnSpc>
              <a:defRPr/>
            </a:pPr>
            <a:r>
              <a:rPr lang="en-US" sz="2800" dirty="0" smtClean="0"/>
              <a:t>Under communism, there is no private ownership; all property is owned by the state.</a:t>
            </a:r>
          </a:p>
          <a:p>
            <a:pPr eaLnBrk="1" hangingPunct="1">
              <a:lnSpc>
                <a:spcPct val="90000"/>
              </a:lnSpc>
              <a:buFont typeface="Wingdings" pitchFamily="2" charset="2"/>
              <a:buNone/>
              <a:defRPr/>
            </a:pPr>
            <a:endParaRPr lang="en-US" sz="2800" dirty="0" smtClean="0"/>
          </a:p>
        </p:txBody>
      </p:sp>
    </p:spTree>
    <p:extLst>
      <p:ext uri="{BB962C8B-B14F-4D97-AF65-F5344CB8AC3E}">
        <p14:creationId xmlns:p14="http://schemas.microsoft.com/office/powerpoint/2010/main" val="13260095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type="body" sz="half" idx="1"/>
          </p:nvPr>
        </p:nvSpPr>
        <p:spPr>
          <a:xfrm>
            <a:off x="228600" y="1371600"/>
            <a:ext cx="4873625" cy="4495800"/>
          </a:xfrm>
        </p:spPr>
        <p:txBody>
          <a:bodyPr>
            <a:normAutofit/>
          </a:bodyPr>
          <a:lstStyle/>
          <a:p>
            <a:pPr eaLnBrk="1" hangingPunct="1">
              <a:lnSpc>
                <a:spcPct val="90000"/>
              </a:lnSpc>
            </a:pPr>
            <a:r>
              <a:rPr lang="en-US" sz="2400" dirty="0" smtClean="0"/>
              <a:t>In 1919, after communist revolutionaries known as </a:t>
            </a:r>
            <a:r>
              <a:rPr lang="en-US" sz="2400" b="1" dirty="0" smtClean="0"/>
              <a:t>Bolsheviks</a:t>
            </a:r>
            <a:r>
              <a:rPr lang="en-US" sz="2400" dirty="0" smtClean="0"/>
              <a:t> overthrew the Czar in Russia.</a:t>
            </a:r>
          </a:p>
          <a:p>
            <a:pPr marL="0" indent="0" eaLnBrk="1" hangingPunct="1">
              <a:lnSpc>
                <a:spcPct val="90000"/>
              </a:lnSpc>
              <a:buNone/>
            </a:pPr>
            <a:endParaRPr lang="en-US" sz="2400" dirty="0" smtClean="0"/>
          </a:p>
          <a:p>
            <a:pPr eaLnBrk="1" hangingPunct="1">
              <a:lnSpc>
                <a:spcPct val="90000"/>
              </a:lnSpc>
            </a:pPr>
            <a:r>
              <a:rPr lang="en-US" sz="2400" dirty="0" smtClean="0"/>
              <a:t>The Bolsheviks established the </a:t>
            </a:r>
            <a:r>
              <a:rPr lang="en-US" sz="2400" b="1" dirty="0" smtClean="0"/>
              <a:t>Soviet Union</a:t>
            </a:r>
            <a:r>
              <a:rPr lang="en-US" sz="2400" dirty="0" smtClean="0"/>
              <a:t>, and called for a worldwide revolution to destroy capitalism.</a:t>
            </a:r>
          </a:p>
          <a:p>
            <a:pPr marL="0" indent="0" eaLnBrk="1" hangingPunct="1">
              <a:lnSpc>
                <a:spcPct val="90000"/>
              </a:lnSpc>
              <a:buNone/>
            </a:pPr>
            <a:endParaRPr lang="en-US" sz="2400" dirty="0" smtClean="0"/>
          </a:p>
          <a:p>
            <a:pPr eaLnBrk="1" hangingPunct="1">
              <a:lnSpc>
                <a:spcPct val="90000"/>
              </a:lnSpc>
            </a:pPr>
            <a:r>
              <a:rPr lang="en-US" sz="2400" dirty="0" smtClean="0"/>
              <a:t>People in the United States began to </a:t>
            </a:r>
            <a:r>
              <a:rPr lang="en-US" sz="2400" b="1" dirty="0" smtClean="0"/>
              <a:t>fear</a:t>
            </a:r>
            <a:r>
              <a:rPr lang="en-US" sz="2400" dirty="0" smtClean="0"/>
              <a:t> communists.</a:t>
            </a:r>
          </a:p>
          <a:p>
            <a:pPr eaLnBrk="1" hangingPunct="1">
              <a:lnSpc>
                <a:spcPct val="90000"/>
              </a:lnSpc>
            </a:pPr>
            <a:endParaRPr lang="en-US" sz="2400" dirty="0" smtClean="0"/>
          </a:p>
        </p:txBody>
      </p:sp>
      <p:sp>
        <p:nvSpPr>
          <p:cNvPr id="78851" name="Rectangle 7"/>
          <p:cNvSpPr>
            <a:spLocks noGrp="1" noChangeArrowheads="1"/>
          </p:cNvSpPr>
          <p:nvPr>
            <p:ph sz="half" idx="2"/>
          </p:nvPr>
        </p:nvSpPr>
        <p:spPr>
          <a:xfrm>
            <a:off x="5829300" y="2133600"/>
            <a:ext cx="3581400" cy="4114800"/>
          </a:xfrm>
        </p:spPr>
        <p:txBody>
          <a:bodyPr>
            <a:normAutofit lnSpcReduction="10000"/>
          </a:bodyPr>
          <a:lstStyle/>
          <a:p>
            <a:pPr eaLnBrk="1" hangingPunct="1"/>
            <a:endParaRPr lang="en-US" sz="2500" dirty="0" smtClean="0"/>
          </a:p>
          <a:p>
            <a:pPr eaLnBrk="1" hangingPunct="1"/>
            <a:endParaRPr lang="en-US" sz="2500" dirty="0" smtClean="0"/>
          </a:p>
          <a:p>
            <a:pPr eaLnBrk="1" hangingPunct="1"/>
            <a:endParaRPr lang="en-US" sz="2500" dirty="0" smtClean="0"/>
          </a:p>
          <a:p>
            <a:pPr eaLnBrk="1" hangingPunct="1"/>
            <a:endParaRPr lang="en-US" sz="2500" dirty="0" smtClean="0"/>
          </a:p>
          <a:p>
            <a:pPr eaLnBrk="1" hangingPunct="1"/>
            <a:endParaRPr lang="en-US" sz="2500" dirty="0" smtClean="0"/>
          </a:p>
          <a:p>
            <a:pPr eaLnBrk="1" hangingPunct="1"/>
            <a:endParaRPr lang="en-US" sz="2500" dirty="0" smtClean="0"/>
          </a:p>
          <a:p>
            <a:pPr eaLnBrk="1" hangingPunct="1"/>
            <a:endParaRPr lang="en-US" sz="2500" dirty="0" smtClean="0"/>
          </a:p>
          <a:p>
            <a:pPr eaLnBrk="1" hangingPunct="1"/>
            <a:endParaRPr lang="en-US" sz="2500" dirty="0" smtClean="0"/>
          </a:p>
          <a:p>
            <a:pPr marL="0" indent="0" eaLnBrk="1" hangingPunct="1">
              <a:buNone/>
            </a:pPr>
            <a:r>
              <a:rPr lang="en-US" sz="2000" dirty="0" smtClean="0"/>
              <a:t>        Czar Nicholas II of </a:t>
            </a:r>
          </a:p>
          <a:p>
            <a:pPr marL="0" indent="0" eaLnBrk="1" hangingPunct="1">
              <a:buNone/>
            </a:pPr>
            <a:r>
              <a:rPr lang="en-US" sz="2000" dirty="0"/>
              <a:t> </a:t>
            </a:r>
            <a:r>
              <a:rPr lang="en-US" sz="2000" dirty="0" smtClean="0"/>
              <a:t>             Russia 1918</a:t>
            </a:r>
          </a:p>
          <a:p>
            <a:pPr eaLnBrk="1" hangingPunct="1"/>
            <a:endParaRPr lang="en-US" sz="2500" dirty="0" smtClean="0"/>
          </a:p>
        </p:txBody>
      </p:sp>
      <p:pic>
        <p:nvPicPr>
          <p:cNvPr id="78852" name="Picture 5" descr="Portrait of Tsar Nicholas II that once hung in the Belgrade embassy was slashed in a riot at the start of WWI by mharrs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5218" y="1524000"/>
            <a:ext cx="2743200" cy="3813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828800" y="304800"/>
            <a:ext cx="5791200" cy="584775"/>
          </a:xfrm>
          <a:prstGeom prst="rect">
            <a:avLst/>
          </a:prstGeom>
        </p:spPr>
        <p:txBody>
          <a:bodyPr wrap="square">
            <a:spAutoFit/>
          </a:bodyPr>
          <a:lstStyle/>
          <a:p>
            <a:r>
              <a:rPr lang="en-US" sz="3200" dirty="0">
                <a:solidFill>
                  <a:schemeClr val="bg2">
                    <a:lumMod val="50000"/>
                  </a:schemeClr>
                </a:solidFill>
              </a:rPr>
              <a:t>Communism and Socialism </a:t>
            </a:r>
          </a:p>
        </p:txBody>
      </p:sp>
    </p:spTree>
    <p:extLst>
      <p:ext uri="{BB962C8B-B14F-4D97-AF65-F5344CB8AC3E}">
        <p14:creationId xmlns:p14="http://schemas.microsoft.com/office/powerpoint/2010/main" val="41991053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smtClean="0"/>
              <a:t>Soviet Red Scare </a:t>
            </a:r>
          </a:p>
        </p:txBody>
      </p:sp>
      <p:sp>
        <p:nvSpPr>
          <p:cNvPr id="79875" name="Rectangle 3"/>
          <p:cNvSpPr>
            <a:spLocks noGrp="1" noChangeArrowheads="1"/>
          </p:cNvSpPr>
          <p:nvPr>
            <p:ph sz="quarter" idx="1"/>
          </p:nvPr>
        </p:nvSpPr>
        <p:spPr>
          <a:xfrm>
            <a:off x="381001" y="1600200"/>
            <a:ext cx="5638800" cy="4724400"/>
          </a:xfrm>
        </p:spPr>
        <p:txBody>
          <a:bodyPr/>
          <a:lstStyle/>
          <a:p>
            <a:pPr eaLnBrk="1" hangingPunct="1"/>
            <a:r>
              <a:rPr lang="en-US" sz="2800" dirty="0" smtClean="0"/>
              <a:t>This fear of international communism was called the </a:t>
            </a:r>
            <a:r>
              <a:rPr lang="en-US" sz="2800" b="1" dirty="0" smtClean="0"/>
              <a:t>Red Scare </a:t>
            </a:r>
            <a:r>
              <a:rPr lang="en-US" sz="2800" dirty="0" smtClean="0"/>
              <a:t>because red was the color of the communist flag. </a:t>
            </a:r>
          </a:p>
          <a:p>
            <a:pPr eaLnBrk="1" hangingPunct="1"/>
            <a:endParaRPr lang="en-US" sz="2800" dirty="0" smtClean="0"/>
          </a:p>
          <a:p>
            <a:pPr eaLnBrk="1" hangingPunct="1"/>
            <a:r>
              <a:rPr lang="en-US" sz="2800" dirty="0" smtClean="0"/>
              <a:t>This fear led to the government pursuing suspected communists and socialists.</a:t>
            </a:r>
          </a:p>
          <a:p>
            <a:pPr eaLnBrk="1" hangingPunct="1"/>
            <a:endParaRPr lang="en-US" sz="2800" dirty="0" smtClean="0"/>
          </a:p>
        </p:txBody>
      </p:sp>
      <p:pic>
        <p:nvPicPr>
          <p:cNvPr id="79876" name="Picture 5" descr="Go to fullsize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438400"/>
            <a:ext cx="2514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1131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600200"/>
            <a:ext cx="6400800" cy="685800"/>
          </a:xfrm>
        </p:spPr>
        <p:txBody>
          <a:bodyPr>
            <a:noAutofit/>
          </a:bodyPr>
          <a:lstStyle/>
          <a:p>
            <a:pPr algn="ctr"/>
            <a:r>
              <a:rPr lang="en-US" sz="4000" b="1" dirty="0" smtClean="0">
                <a:solidFill>
                  <a:schemeClr val="tx1"/>
                </a:solidFill>
                <a:latin typeface="Book Antiqua" pitchFamily="18" charset="0"/>
                <a:cs typeface="Angsana New" pitchFamily="18" charset="-34"/>
              </a:rPr>
              <a:t>Domain III</a:t>
            </a:r>
            <a:br>
              <a:rPr lang="en-US" sz="4000" b="1" dirty="0" smtClean="0">
                <a:solidFill>
                  <a:schemeClr val="tx1"/>
                </a:solidFill>
                <a:latin typeface="Book Antiqua" pitchFamily="18" charset="0"/>
                <a:cs typeface="Angsana New" pitchFamily="18" charset="-34"/>
              </a:rPr>
            </a:br>
            <a:r>
              <a:rPr lang="en-US" sz="4000" dirty="0" smtClean="0">
                <a:solidFill>
                  <a:schemeClr val="tx1"/>
                </a:solidFill>
                <a:latin typeface="Book Antiqua" pitchFamily="18" charset="0"/>
                <a:cs typeface="Angsana New" pitchFamily="18" charset="-34"/>
              </a:rPr>
              <a:t/>
            </a:r>
            <a:br>
              <a:rPr lang="en-US" sz="4000" dirty="0" smtClean="0">
                <a:solidFill>
                  <a:schemeClr val="tx1"/>
                </a:solidFill>
                <a:latin typeface="Book Antiqua" pitchFamily="18" charset="0"/>
                <a:cs typeface="Angsana New" pitchFamily="18" charset="-34"/>
              </a:rPr>
            </a:br>
            <a:r>
              <a:rPr lang="en-US" sz="4000" dirty="0" smtClean="0">
                <a:solidFill>
                  <a:schemeClr val="tx1"/>
                </a:solidFill>
                <a:latin typeface="Book Antiqua" pitchFamily="18" charset="0"/>
                <a:cs typeface="Angsana New" pitchFamily="18" charset="-34"/>
              </a:rPr>
              <a:t>Standards 15 - 20</a:t>
            </a:r>
            <a:endParaRPr lang="en-US" sz="4000" dirty="0">
              <a:solidFill>
                <a:schemeClr val="tx1"/>
              </a:solidFill>
              <a:latin typeface="Book Antiqua" pitchFamily="18" charset="0"/>
              <a:cs typeface="Angsana New" pitchFamily="18" charset="-34"/>
            </a:endParaRPr>
          </a:p>
        </p:txBody>
      </p:sp>
      <p:sp>
        <p:nvSpPr>
          <p:cNvPr id="3" name="Content Placeholder 2"/>
          <p:cNvSpPr>
            <a:spLocks noGrp="1"/>
          </p:cNvSpPr>
          <p:nvPr>
            <p:ph sz="quarter" idx="1"/>
          </p:nvPr>
        </p:nvSpPr>
        <p:spPr>
          <a:xfrm>
            <a:off x="685800" y="2339788"/>
            <a:ext cx="8077200" cy="4518212"/>
          </a:xfrm>
        </p:spPr>
        <p:txBody>
          <a:bodyPr>
            <a:normAutofit/>
          </a:bodyPr>
          <a:lstStyle/>
          <a:p>
            <a:r>
              <a:rPr lang="en-US" sz="2800" dirty="0" smtClean="0">
                <a:latin typeface="Book Antiqua" pitchFamily="18" charset="0"/>
                <a:cs typeface="Angsana New" pitchFamily="18" charset="-34"/>
              </a:rPr>
              <a:t>U.S. involvement in World War I</a:t>
            </a:r>
          </a:p>
          <a:p>
            <a:r>
              <a:rPr lang="en-US" sz="2800" dirty="0" smtClean="0">
                <a:latin typeface="Book Antiqua" pitchFamily="18" charset="0"/>
                <a:cs typeface="Angsana New" pitchFamily="18" charset="-34"/>
              </a:rPr>
              <a:t>Key developments that occurred after WWI</a:t>
            </a:r>
          </a:p>
          <a:p>
            <a:r>
              <a:rPr lang="en-US" sz="2800" dirty="0" smtClean="0">
                <a:latin typeface="Book Antiqua" pitchFamily="18" charset="0"/>
                <a:cs typeface="Angsana New" pitchFamily="18" charset="-34"/>
              </a:rPr>
              <a:t>Great Depression</a:t>
            </a:r>
          </a:p>
          <a:p>
            <a:r>
              <a:rPr lang="en-US" sz="2800" dirty="0" smtClean="0">
                <a:latin typeface="Book Antiqua" pitchFamily="18" charset="0"/>
                <a:cs typeface="Angsana New" pitchFamily="18" charset="-34"/>
              </a:rPr>
              <a:t>The New Deal</a:t>
            </a:r>
          </a:p>
          <a:p>
            <a:r>
              <a:rPr lang="en-US" sz="2800" dirty="0" smtClean="0">
                <a:latin typeface="Book Antiqua" pitchFamily="18" charset="0"/>
                <a:cs typeface="Angsana New" pitchFamily="18" charset="-34"/>
              </a:rPr>
              <a:t>U.S. Involvement in World War II</a:t>
            </a:r>
          </a:p>
          <a:p>
            <a:r>
              <a:rPr lang="en-US" sz="2800" dirty="0" smtClean="0">
                <a:latin typeface="Book Antiqua" pitchFamily="18" charset="0"/>
                <a:cs typeface="Angsana New" pitchFamily="18" charset="-34"/>
              </a:rPr>
              <a:t>Impact of the Cold War on the U.S.</a:t>
            </a:r>
          </a:p>
          <a:p>
            <a:endParaRPr lang="en-US" sz="2000" dirty="0" smtClean="0">
              <a:latin typeface="Book Antiqua" pitchFamily="18" charset="0"/>
              <a:cs typeface="Angsana New" pitchFamily="18" charset="-34"/>
            </a:endParaRPr>
          </a:p>
          <a:p>
            <a:endParaRPr lang="en-US" sz="2000" dirty="0">
              <a:latin typeface="Book Antiqua" pitchFamily="18" charset="0"/>
              <a:cs typeface="Angsana New" pitchFamily="18" charset="-34"/>
            </a:endParaRPr>
          </a:p>
        </p:txBody>
      </p:sp>
    </p:spTree>
    <p:extLst>
      <p:ext uri="{BB962C8B-B14F-4D97-AF65-F5344CB8AC3E}">
        <p14:creationId xmlns:p14="http://schemas.microsoft.com/office/powerpoint/2010/main" val="2177802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rmAutofit/>
          </a:bodyPr>
          <a:lstStyle/>
          <a:p>
            <a:pPr eaLnBrk="1" hangingPunct="1"/>
            <a:r>
              <a:rPr lang="en-US" sz="3600" b="1" dirty="0" smtClean="0">
                <a:solidFill>
                  <a:schemeClr val="tx1"/>
                </a:solidFill>
              </a:rPr>
              <a:t>Immigration Restriction </a:t>
            </a:r>
          </a:p>
        </p:txBody>
      </p:sp>
      <p:sp>
        <p:nvSpPr>
          <p:cNvPr id="80899" name="Rectangle 3"/>
          <p:cNvSpPr>
            <a:spLocks noGrp="1" noChangeArrowheads="1"/>
          </p:cNvSpPr>
          <p:nvPr>
            <p:ph sz="quarter" idx="1"/>
          </p:nvPr>
        </p:nvSpPr>
        <p:spPr/>
        <p:txBody>
          <a:bodyPr>
            <a:normAutofit lnSpcReduction="10000"/>
          </a:bodyPr>
          <a:lstStyle/>
          <a:p>
            <a:pPr>
              <a:lnSpc>
                <a:spcPct val="90000"/>
              </a:lnSpc>
            </a:pPr>
            <a:r>
              <a:rPr lang="en-US" sz="2400" dirty="0"/>
              <a:t>The </a:t>
            </a:r>
            <a:r>
              <a:rPr lang="en-US" sz="2400" b="1" dirty="0"/>
              <a:t>Red Scare </a:t>
            </a:r>
            <a:r>
              <a:rPr lang="en-US" sz="2400" dirty="0"/>
              <a:t>was one factor that led to new restrictions on immigration. Other ideas grew strong in America in the </a:t>
            </a:r>
            <a:r>
              <a:rPr lang="en-US" sz="2400" dirty="0" smtClean="0"/>
              <a:t>1920s.</a:t>
            </a:r>
          </a:p>
          <a:p>
            <a:pPr>
              <a:lnSpc>
                <a:spcPct val="90000"/>
              </a:lnSpc>
            </a:pPr>
            <a:endParaRPr lang="en-US" sz="2400" dirty="0"/>
          </a:p>
          <a:p>
            <a:pPr eaLnBrk="1" hangingPunct="1">
              <a:lnSpc>
                <a:spcPct val="90000"/>
              </a:lnSpc>
            </a:pPr>
            <a:r>
              <a:rPr lang="en-US" sz="2400" dirty="0" smtClean="0"/>
              <a:t>One of the ideas was that people born in America were </a:t>
            </a:r>
            <a:r>
              <a:rPr lang="en-US" sz="2400" b="1" dirty="0" smtClean="0"/>
              <a:t>superior</a:t>
            </a:r>
            <a:r>
              <a:rPr lang="en-US" sz="2400" dirty="0" smtClean="0"/>
              <a:t> to immigrants. </a:t>
            </a:r>
          </a:p>
          <a:p>
            <a:pPr eaLnBrk="1" hangingPunct="1">
              <a:lnSpc>
                <a:spcPct val="90000"/>
              </a:lnSpc>
            </a:pPr>
            <a:endParaRPr lang="en-US" sz="2400" dirty="0" smtClean="0"/>
          </a:p>
          <a:p>
            <a:pPr eaLnBrk="1" hangingPunct="1">
              <a:lnSpc>
                <a:spcPct val="90000"/>
              </a:lnSpc>
            </a:pPr>
            <a:r>
              <a:rPr lang="en-US" sz="2400" dirty="0" smtClean="0"/>
              <a:t>The other was that America should keep its traditional culture intact. </a:t>
            </a:r>
          </a:p>
          <a:p>
            <a:pPr eaLnBrk="1" hangingPunct="1">
              <a:lnSpc>
                <a:spcPct val="90000"/>
              </a:lnSpc>
            </a:pPr>
            <a:endParaRPr lang="en-US" sz="2400" dirty="0" smtClean="0"/>
          </a:p>
          <a:p>
            <a:pPr eaLnBrk="1" hangingPunct="1">
              <a:lnSpc>
                <a:spcPct val="90000"/>
              </a:lnSpc>
            </a:pPr>
            <a:r>
              <a:rPr lang="en-US" sz="2400" dirty="0" smtClean="0"/>
              <a:t>Ultimately, this conservative reaction against immigrants resulted in the passage of legislation that set </a:t>
            </a:r>
            <a:r>
              <a:rPr lang="en-US" sz="2400" b="1" dirty="0" smtClean="0"/>
              <a:t>limits</a:t>
            </a:r>
            <a:r>
              <a:rPr lang="en-US" sz="2400" dirty="0" smtClean="0"/>
              <a:t> on the number of immigrants who could come from each country.</a:t>
            </a:r>
          </a:p>
          <a:p>
            <a:pPr eaLnBrk="1" hangingPunct="1">
              <a:lnSpc>
                <a:spcPct val="90000"/>
              </a:lnSpc>
            </a:pPr>
            <a:endParaRPr lang="en-US" sz="2800" dirty="0" smtClean="0"/>
          </a:p>
          <a:p>
            <a:pPr eaLnBrk="1" hangingPunct="1">
              <a:lnSpc>
                <a:spcPct val="90000"/>
              </a:lnSpc>
            </a:pPr>
            <a:endParaRPr lang="en-US" sz="2800" dirty="0" smtClean="0"/>
          </a:p>
          <a:p>
            <a:pPr eaLnBrk="1" hangingPunct="1">
              <a:lnSpc>
                <a:spcPct val="90000"/>
              </a:lnSpc>
            </a:pPr>
            <a:endParaRPr lang="en-US" sz="2800" dirty="0" smtClean="0"/>
          </a:p>
        </p:txBody>
      </p:sp>
    </p:spTree>
    <p:extLst>
      <p:ext uri="{BB962C8B-B14F-4D97-AF65-F5344CB8AC3E}">
        <p14:creationId xmlns:p14="http://schemas.microsoft.com/office/powerpoint/2010/main" val="31268769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dirty="0" smtClean="0"/>
              <a:t>Question Time</a:t>
            </a:r>
          </a:p>
        </p:txBody>
      </p:sp>
      <p:sp>
        <p:nvSpPr>
          <p:cNvPr id="82947" name="Rectangle 3"/>
          <p:cNvSpPr>
            <a:spLocks noGrp="1" noChangeArrowheads="1"/>
          </p:cNvSpPr>
          <p:nvPr>
            <p:ph sz="quarter" idx="1"/>
          </p:nvPr>
        </p:nvSpPr>
        <p:spPr/>
        <p:txBody>
          <a:bodyPr/>
          <a:lstStyle/>
          <a:p>
            <a:pPr marL="0" indent="0" eaLnBrk="1" hangingPunct="1">
              <a:lnSpc>
                <a:spcPct val="80000"/>
              </a:lnSpc>
              <a:buFont typeface="Wingdings" pitchFamily="2" charset="2"/>
              <a:buNone/>
              <a:defRPr/>
            </a:pPr>
            <a:r>
              <a:rPr lang="en-US" sz="2500" b="1" dirty="0" smtClean="0"/>
              <a:t>What was the result of the decline of immigration from Europe to the United States during World War I? </a:t>
            </a:r>
          </a:p>
          <a:p>
            <a:pPr marL="342900" indent="-342900" eaLnBrk="1" hangingPunct="1">
              <a:lnSpc>
                <a:spcPct val="80000"/>
              </a:lnSpc>
              <a:buFont typeface="+mj-lt"/>
              <a:buAutoNum type="alphaUcPeriod"/>
              <a:defRPr/>
            </a:pPr>
            <a:r>
              <a:rPr lang="en-US" sz="1800" dirty="0" smtClean="0"/>
              <a:t>Both political parties called for the end of isolationist policies. </a:t>
            </a:r>
          </a:p>
          <a:p>
            <a:pPr marL="342900" indent="-342900" eaLnBrk="1" hangingPunct="1">
              <a:lnSpc>
                <a:spcPct val="80000"/>
              </a:lnSpc>
              <a:buFont typeface="+mj-lt"/>
              <a:buAutoNum type="alphaUcPeriod"/>
              <a:defRPr/>
            </a:pPr>
            <a:r>
              <a:rPr lang="en-US" sz="1800" dirty="0" smtClean="0"/>
              <a:t>Legal barriers to immigration from Asian countries were removed. </a:t>
            </a:r>
          </a:p>
          <a:p>
            <a:pPr marL="342900" indent="-342900" eaLnBrk="1" hangingPunct="1">
              <a:lnSpc>
                <a:spcPct val="80000"/>
              </a:lnSpc>
              <a:buFont typeface="+mj-lt"/>
              <a:buAutoNum type="alphaUcPeriod"/>
              <a:defRPr/>
            </a:pPr>
            <a:r>
              <a:rPr lang="en-US" sz="1800" dirty="0" smtClean="0"/>
              <a:t>Large numbers of African American workers moved north to take industrial jobs. </a:t>
            </a:r>
          </a:p>
          <a:p>
            <a:pPr marL="342900" indent="-342900" eaLnBrk="1" hangingPunct="1">
              <a:lnSpc>
                <a:spcPct val="80000"/>
              </a:lnSpc>
              <a:buFont typeface="+mj-lt"/>
              <a:buAutoNum type="alphaUcPeriod"/>
              <a:defRPr/>
            </a:pPr>
            <a:r>
              <a:rPr lang="en-US" sz="1800" dirty="0" smtClean="0"/>
              <a:t>American industry declined because of the loss of the immigrant workforce.</a:t>
            </a:r>
          </a:p>
          <a:p>
            <a:pPr eaLnBrk="1" hangingPunct="1">
              <a:lnSpc>
                <a:spcPct val="80000"/>
              </a:lnSpc>
              <a:buFont typeface="Wingdings" pitchFamily="2" charset="2"/>
              <a:buNone/>
              <a:defRPr/>
            </a:pPr>
            <a:endParaRPr lang="en-US" sz="2500" dirty="0" smtClean="0"/>
          </a:p>
        </p:txBody>
      </p:sp>
    </p:spTree>
    <p:extLst>
      <p:ext uri="{BB962C8B-B14F-4D97-AF65-F5344CB8AC3E}">
        <p14:creationId xmlns:p14="http://schemas.microsoft.com/office/powerpoint/2010/main" val="30331967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dirty="0" smtClean="0"/>
              <a:t>Answer</a:t>
            </a:r>
          </a:p>
        </p:txBody>
      </p:sp>
      <p:sp>
        <p:nvSpPr>
          <p:cNvPr id="82947" name="Rectangle 3"/>
          <p:cNvSpPr>
            <a:spLocks noGrp="1" noChangeArrowheads="1"/>
          </p:cNvSpPr>
          <p:nvPr>
            <p:ph sz="quarter" idx="1"/>
          </p:nvPr>
        </p:nvSpPr>
        <p:spPr/>
        <p:txBody>
          <a:bodyPr/>
          <a:lstStyle/>
          <a:p>
            <a:pPr marL="0" indent="0" eaLnBrk="1" hangingPunct="1">
              <a:lnSpc>
                <a:spcPct val="80000"/>
              </a:lnSpc>
              <a:buClr>
                <a:srgbClr val="006666"/>
              </a:buClr>
              <a:buFont typeface="Wingdings" pitchFamily="2" charset="2"/>
              <a:buNone/>
            </a:pPr>
            <a:r>
              <a:rPr lang="en-US" sz="2500" b="1" dirty="0" smtClean="0">
                <a:solidFill>
                  <a:srgbClr val="000000"/>
                </a:solidFill>
              </a:rPr>
              <a:t>What was the result of the decline of immigration from Europe to the United States during World War I? </a:t>
            </a:r>
          </a:p>
          <a:p>
            <a:pPr marL="342900" indent="-342900">
              <a:lnSpc>
                <a:spcPct val="80000"/>
              </a:lnSpc>
              <a:buFont typeface="+mj-lt"/>
              <a:buAutoNum type="alphaUcPeriod"/>
              <a:defRPr/>
            </a:pPr>
            <a:r>
              <a:rPr lang="en-US" sz="2000" dirty="0"/>
              <a:t>Both political parties called for the end of isolationist policies. </a:t>
            </a:r>
          </a:p>
          <a:p>
            <a:pPr marL="342900" indent="-342900">
              <a:lnSpc>
                <a:spcPct val="80000"/>
              </a:lnSpc>
              <a:buFont typeface="+mj-lt"/>
              <a:buAutoNum type="alphaUcPeriod"/>
              <a:defRPr/>
            </a:pPr>
            <a:r>
              <a:rPr lang="en-US" sz="2000" dirty="0"/>
              <a:t>Legal barriers to immigration from Asian countries were removed. </a:t>
            </a:r>
          </a:p>
          <a:p>
            <a:pPr marL="342900" indent="-342900">
              <a:lnSpc>
                <a:spcPct val="80000"/>
              </a:lnSpc>
              <a:buFont typeface="+mj-lt"/>
              <a:buAutoNum type="alphaUcPeriod"/>
              <a:defRPr/>
            </a:pPr>
            <a:r>
              <a:rPr lang="en-US" sz="2000" b="1" dirty="0"/>
              <a:t>Large numbers of African American workers moved north to take industrial jobs. </a:t>
            </a:r>
          </a:p>
          <a:p>
            <a:pPr marL="342900" indent="-342900">
              <a:lnSpc>
                <a:spcPct val="80000"/>
              </a:lnSpc>
              <a:buFont typeface="+mj-lt"/>
              <a:buAutoNum type="alphaUcPeriod"/>
              <a:defRPr/>
            </a:pPr>
            <a:r>
              <a:rPr lang="en-US" sz="2000" dirty="0"/>
              <a:t>American industry declined because of the loss of the immigrant workforce.</a:t>
            </a:r>
          </a:p>
        </p:txBody>
      </p:sp>
    </p:spTree>
    <p:extLst>
      <p:ext uri="{BB962C8B-B14F-4D97-AF65-F5344CB8AC3E}">
        <p14:creationId xmlns:p14="http://schemas.microsoft.com/office/powerpoint/2010/main" val="18622443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Autofit/>
          </a:bodyPr>
          <a:lstStyle/>
          <a:p>
            <a:pPr eaLnBrk="1" hangingPunct="1"/>
            <a:r>
              <a:rPr lang="en-US" sz="4400" b="1" dirty="0" smtClean="0">
                <a:solidFill>
                  <a:schemeClr val="tx1"/>
                </a:solidFill>
              </a:rPr>
              <a:t>Popular Culture</a:t>
            </a:r>
          </a:p>
        </p:txBody>
      </p:sp>
      <p:sp>
        <p:nvSpPr>
          <p:cNvPr id="84995" name="Rectangle 3"/>
          <p:cNvSpPr>
            <a:spLocks noGrp="1" noChangeArrowheads="1"/>
          </p:cNvSpPr>
          <p:nvPr>
            <p:ph sz="quarter" idx="1"/>
          </p:nvPr>
        </p:nvSpPr>
        <p:spPr>
          <a:xfrm>
            <a:off x="685800" y="3124200"/>
            <a:ext cx="8077200" cy="3733800"/>
          </a:xfrm>
        </p:spPr>
        <p:txBody>
          <a:bodyPr/>
          <a:lstStyle/>
          <a:p>
            <a:pPr eaLnBrk="1" hangingPunct="1"/>
            <a:r>
              <a:rPr lang="en-US" sz="2500" dirty="0" smtClean="0"/>
              <a:t>During the 1920s, popular entertainment such as </a:t>
            </a:r>
            <a:r>
              <a:rPr lang="en-US" sz="2500" b="1" dirty="0" smtClean="0"/>
              <a:t>radio </a:t>
            </a:r>
            <a:r>
              <a:rPr lang="en-US" sz="2500" dirty="0" smtClean="0"/>
              <a:t>and the </a:t>
            </a:r>
            <a:r>
              <a:rPr lang="en-US" sz="2500" b="1" dirty="0" smtClean="0"/>
              <a:t>movies </a:t>
            </a:r>
            <a:r>
              <a:rPr lang="en-US" sz="2500" dirty="0" smtClean="0"/>
              <a:t>attracted millions of loyal fans and helped create the first media stars. </a:t>
            </a:r>
          </a:p>
          <a:p>
            <a:pPr eaLnBrk="1" hangingPunct="1"/>
            <a:endParaRPr lang="en-US" sz="2500" dirty="0" smtClean="0"/>
          </a:p>
          <a:p>
            <a:pPr eaLnBrk="1" hangingPunct="1"/>
            <a:r>
              <a:rPr lang="en-US" sz="2500" b="1" dirty="0" smtClean="0"/>
              <a:t>Conservatives </a:t>
            </a:r>
            <a:r>
              <a:rPr lang="en-US" sz="2500" dirty="0" smtClean="0"/>
              <a:t>often disapproved of what they viewed as the </a:t>
            </a:r>
            <a:r>
              <a:rPr lang="en-US" sz="2500" b="1" dirty="0" smtClean="0"/>
              <a:t>immoral</a:t>
            </a:r>
            <a:r>
              <a:rPr lang="en-US" sz="2500" dirty="0" smtClean="0"/>
              <a:t> influence of these forms of entertainment but were unable to reduce their popularity.</a:t>
            </a:r>
          </a:p>
          <a:p>
            <a:pPr eaLnBrk="1" hangingPunct="1"/>
            <a:endParaRPr lang="en-US" sz="2500" dirty="0" smtClean="0"/>
          </a:p>
        </p:txBody>
      </p:sp>
      <p:pic>
        <p:nvPicPr>
          <p:cNvPr id="84996" name="Picture 5" descr="Go to fullsize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524000"/>
            <a:ext cx="2362200"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7" name="Picture 7" descr="Go to fullsize imag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1219200"/>
            <a:ext cx="180816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29699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smtClean="0"/>
              <a:t>JAZZ </a:t>
            </a:r>
          </a:p>
        </p:txBody>
      </p:sp>
      <p:sp>
        <p:nvSpPr>
          <p:cNvPr id="86019" name="Rectangle 3"/>
          <p:cNvSpPr>
            <a:spLocks noGrp="1" noChangeArrowheads="1"/>
          </p:cNvSpPr>
          <p:nvPr>
            <p:ph sz="quarter" idx="1"/>
          </p:nvPr>
        </p:nvSpPr>
        <p:spPr>
          <a:xfrm>
            <a:off x="609600" y="1600200"/>
            <a:ext cx="8229600" cy="4341813"/>
          </a:xfrm>
        </p:spPr>
        <p:txBody>
          <a:bodyPr/>
          <a:lstStyle/>
          <a:p>
            <a:pPr eaLnBrk="1" hangingPunct="1">
              <a:lnSpc>
                <a:spcPct val="90000"/>
              </a:lnSpc>
            </a:pPr>
            <a:r>
              <a:rPr lang="en-US" sz="2400" b="1" dirty="0" smtClean="0"/>
              <a:t>Jazz </a:t>
            </a:r>
            <a:r>
              <a:rPr lang="en-US" sz="2400" dirty="0" smtClean="0"/>
              <a:t>combined themes and note patterns developed by enslaved African Americans with the syncopated rhythms worked out by musicians in New Orleans and elsewhere in the South.</a:t>
            </a:r>
          </a:p>
          <a:p>
            <a:pPr eaLnBrk="1" hangingPunct="1">
              <a:lnSpc>
                <a:spcPct val="90000"/>
              </a:lnSpc>
            </a:pPr>
            <a:endParaRPr lang="en-US" sz="2400" dirty="0" smtClean="0"/>
          </a:p>
          <a:p>
            <a:pPr eaLnBrk="1" hangingPunct="1">
              <a:lnSpc>
                <a:spcPct val="90000"/>
              </a:lnSpc>
            </a:pPr>
            <a:r>
              <a:rPr lang="en-US" sz="2400" dirty="0" smtClean="0"/>
              <a:t>It was an original American art form and became very popular in the 1920s.</a:t>
            </a:r>
          </a:p>
          <a:p>
            <a:pPr eaLnBrk="1" hangingPunct="1">
              <a:lnSpc>
                <a:spcPct val="90000"/>
              </a:lnSpc>
            </a:pPr>
            <a:endParaRPr lang="en-US"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4129089"/>
            <a:ext cx="33528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56798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mtClean="0"/>
              <a:t>Harlem Renaissance</a:t>
            </a:r>
          </a:p>
        </p:txBody>
      </p:sp>
      <p:sp>
        <p:nvSpPr>
          <p:cNvPr id="87043" name="Rectangle 3"/>
          <p:cNvSpPr>
            <a:spLocks noGrp="1" noChangeArrowheads="1"/>
          </p:cNvSpPr>
          <p:nvPr>
            <p:ph sz="quarter" idx="1"/>
          </p:nvPr>
        </p:nvSpPr>
        <p:spPr>
          <a:xfrm>
            <a:off x="228600" y="1565275"/>
            <a:ext cx="5183188" cy="4114800"/>
          </a:xfrm>
        </p:spPr>
        <p:txBody>
          <a:bodyPr>
            <a:normAutofit/>
          </a:bodyPr>
          <a:lstStyle/>
          <a:p>
            <a:pPr eaLnBrk="1" hangingPunct="1"/>
            <a:r>
              <a:rPr lang="en-US" dirty="0" smtClean="0"/>
              <a:t>During the 1920s, a wave of creativity washed over </a:t>
            </a:r>
            <a:r>
              <a:rPr lang="en-US" b="1" dirty="0" smtClean="0"/>
              <a:t>Harlem</a:t>
            </a:r>
            <a:r>
              <a:rPr lang="en-US" dirty="0" smtClean="0"/>
              <a:t>, celebrating African American culture through words and song. </a:t>
            </a:r>
          </a:p>
          <a:p>
            <a:pPr eaLnBrk="1" hangingPunct="1"/>
            <a:endParaRPr lang="en-US" dirty="0" smtClean="0"/>
          </a:p>
          <a:p>
            <a:pPr eaLnBrk="1" hangingPunct="1"/>
            <a:r>
              <a:rPr lang="en-US" dirty="0" smtClean="0"/>
              <a:t>This is known as the </a:t>
            </a:r>
            <a:r>
              <a:rPr lang="en-US" b="1" dirty="0" smtClean="0"/>
              <a:t>Harlem Renaissance</a:t>
            </a:r>
            <a:r>
              <a:rPr lang="en-US" dirty="0" smtClean="0"/>
              <a:t>. </a:t>
            </a:r>
          </a:p>
        </p:txBody>
      </p:sp>
      <p:pic>
        <p:nvPicPr>
          <p:cNvPr id="87044" name="Picture 7" descr="20060823-Harlem%2520Renaissance%2520Neighborho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6181" y="2057400"/>
            <a:ext cx="3509219"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28386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smtClean="0"/>
              <a:t>Langston Hughes </a:t>
            </a:r>
          </a:p>
        </p:txBody>
      </p:sp>
      <p:sp>
        <p:nvSpPr>
          <p:cNvPr id="88067" name="Rectangle 3"/>
          <p:cNvSpPr>
            <a:spLocks noGrp="1" noChangeArrowheads="1"/>
          </p:cNvSpPr>
          <p:nvPr>
            <p:ph sz="quarter" idx="1"/>
          </p:nvPr>
        </p:nvSpPr>
        <p:spPr>
          <a:xfrm>
            <a:off x="457201" y="1827213"/>
            <a:ext cx="5867400" cy="4114800"/>
          </a:xfrm>
        </p:spPr>
        <p:txBody>
          <a:bodyPr/>
          <a:lstStyle/>
          <a:p>
            <a:pPr eaLnBrk="1" hangingPunct="1"/>
            <a:r>
              <a:rPr lang="en-US" dirty="0" smtClean="0"/>
              <a:t>The movement’s best-known poet was </a:t>
            </a:r>
            <a:r>
              <a:rPr lang="en-US" b="1" dirty="0" smtClean="0"/>
              <a:t>Langston Hughes</a:t>
            </a:r>
            <a:r>
              <a:rPr lang="en-US" dirty="0" smtClean="0"/>
              <a:t>.</a:t>
            </a:r>
          </a:p>
          <a:p>
            <a:pPr eaLnBrk="1" hangingPunct="1"/>
            <a:endParaRPr lang="en-US" dirty="0" smtClean="0"/>
          </a:p>
          <a:p>
            <a:pPr eaLnBrk="1" hangingPunct="1"/>
            <a:r>
              <a:rPr lang="en-US" dirty="0" smtClean="0"/>
              <a:t>He wrote about the lives of working class African Americans and sometimes set his words to the tempo of jazz or blues. </a:t>
            </a:r>
          </a:p>
        </p:txBody>
      </p:sp>
      <p:pic>
        <p:nvPicPr>
          <p:cNvPr id="88068" name="Picture 5" descr="Langston-Hug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905000"/>
            <a:ext cx="23844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9585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mtClean="0"/>
              <a:t>Louis Armstrong </a:t>
            </a:r>
          </a:p>
        </p:txBody>
      </p:sp>
      <p:sp>
        <p:nvSpPr>
          <p:cNvPr id="89091" name="Rectangle 3"/>
          <p:cNvSpPr>
            <a:spLocks noGrp="1" noChangeArrowheads="1"/>
          </p:cNvSpPr>
          <p:nvPr>
            <p:ph sz="quarter" idx="1"/>
          </p:nvPr>
        </p:nvSpPr>
        <p:spPr>
          <a:xfrm>
            <a:off x="228600" y="1600200"/>
            <a:ext cx="4954588" cy="4418013"/>
          </a:xfrm>
        </p:spPr>
        <p:txBody>
          <a:bodyPr/>
          <a:lstStyle/>
          <a:p>
            <a:pPr eaLnBrk="1" hangingPunct="1">
              <a:lnSpc>
                <a:spcPct val="90000"/>
              </a:lnSpc>
            </a:pPr>
            <a:r>
              <a:rPr lang="en-US" sz="2500" dirty="0" smtClean="0"/>
              <a:t>Trumpet player </a:t>
            </a:r>
            <a:r>
              <a:rPr lang="en-US" sz="2500" b="1" dirty="0" smtClean="0"/>
              <a:t>Louis Armstrong</a:t>
            </a:r>
            <a:r>
              <a:rPr lang="en-US" sz="2500" dirty="0" smtClean="0"/>
              <a:t>, sometimes called “</a:t>
            </a:r>
            <a:r>
              <a:rPr lang="en-US" sz="2500" dirty="0" err="1" smtClean="0"/>
              <a:t>Satchmo</a:t>
            </a:r>
            <a:r>
              <a:rPr lang="en-US" sz="2500" dirty="0" smtClean="0"/>
              <a:t>,” became known while playing with the Creole Jazz Band.</a:t>
            </a:r>
          </a:p>
          <a:p>
            <a:pPr eaLnBrk="1" hangingPunct="1">
              <a:lnSpc>
                <a:spcPct val="90000"/>
              </a:lnSpc>
            </a:pPr>
            <a:endParaRPr lang="en-US" sz="2500" dirty="0" smtClean="0"/>
          </a:p>
          <a:p>
            <a:pPr eaLnBrk="1" hangingPunct="1">
              <a:lnSpc>
                <a:spcPct val="90000"/>
              </a:lnSpc>
            </a:pPr>
            <a:r>
              <a:rPr lang="en-US" sz="2500" dirty="0" smtClean="0"/>
              <a:t>Later he became one of the </a:t>
            </a:r>
            <a:r>
              <a:rPr lang="en-US" sz="2500" b="1" dirty="0" smtClean="0"/>
              <a:t>biggest</a:t>
            </a:r>
            <a:r>
              <a:rPr lang="en-US" sz="2500" dirty="0" smtClean="0"/>
              <a:t> stars of jazz music because of his sense of rhythm and his improvisational skills.</a:t>
            </a:r>
          </a:p>
          <a:p>
            <a:pPr eaLnBrk="1" hangingPunct="1">
              <a:lnSpc>
                <a:spcPct val="90000"/>
              </a:lnSpc>
            </a:pPr>
            <a:endParaRPr lang="en-US" sz="2500" dirty="0" smtClean="0"/>
          </a:p>
          <a:p>
            <a:pPr eaLnBrk="1" hangingPunct="1">
              <a:lnSpc>
                <a:spcPct val="90000"/>
              </a:lnSpc>
            </a:pPr>
            <a:endParaRPr lang="en-US" sz="2500" dirty="0" smtClean="0"/>
          </a:p>
        </p:txBody>
      </p:sp>
      <p:pic>
        <p:nvPicPr>
          <p:cNvPr id="89092" name="Picture 5" descr="Louis-Armstrong-Photograph-C121434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81000"/>
            <a:ext cx="25908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886200"/>
            <a:ext cx="3429000" cy="2834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37564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smtClean="0"/>
              <a:t>Tin Pan Alley</a:t>
            </a:r>
          </a:p>
        </p:txBody>
      </p:sp>
      <p:sp>
        <p:nvSpPr>
          <p:cNvPr id="90115" name="Rectangle 3"/>
          <p:cNvSpPr>
            <a:spLocks noGrp="1" noChangeArrowheads="1"/>
          </p:cNvSpPr>
          <p:nvPr>
            <p:ph sz="quarter" idx="1"/>
          </p:nvPr>
        </p:nvSpPr>
        <p:spPr/>
        <p:txBody>
          <a:bodyPr/>
          <a:lstStyle/>
          <a:p>
            <a:pPr eaLnBrk="1" hangingPunct="1"/>
            <a:r>
              <a:rPr lang="en-US" sz="2500" dirty="0" smtClean="0"/>
              <a:t>While the Harlem Renaissance was occurring, another  musical movement, </a:t>
            </a:r>
            <a:r>
              <a:rPr lang="en-US" sz="2500" b="1" dirty="0" smtClean="0"/>
              <a:t>Tin Pan Alley</a:t>
            </a:r>
            <a:r>
              <a:rPr lang="en-US" sz="2500" dirty="0" smtClean="0"/>
              <a:t>, was also on the rise in New York City. </a:t>
            </a:r>
          </a:p>
          <a:p>
            <a:pPr eaLnBrk="1" hangingPunct="1"/>
            <a:endParaRPr lang="en-US" sz="2500" dirty="0" smtClean="0"/>
          </a:p>
          <a:p>
            <a:pPr eaLnBrk="1" hangingPunct="1"/>
            <a:r>
              <a:rPr lang="en-US" sz="2500" dirty="0" smtClean="0"/>
              <a:t>The name “Tin Pan Alley” is deceiving because it does not just refer to an actual place in Manhattan, but also names the group of music writers and publishers who worked there.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4573894"/>
            <a:ext cx="2362200" cy="194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50629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mtClean="0"/>
              <a:t>Irving Berlin </a:t>
            </a:r>
          </a:p>
        </p:txBody>
      </p:sp>
      <p:sp>
        <p:nvSpPr>
          <p:cNvPr id="91139" name="Rectangle 3"/>
          <p:cNvSpPr>
            <a:spLocks noGrp="1" noChangeArrowheads="1"/>
          </p:cNvSpPr>
          <p:nvPr>
            <p:ph sz="quarter" idx="1"/>
          </p:nvPr>
        </p:nvSpPr>
        <p:spPr>
          <a:xfrm>
            <a:off x="304800" y="1828800"/>
            <a:ext cx="5638800" cy="4114800"/>
          </a:xfrm>
        </p:spPr>
        <p:txBody>
          <a:bodyPr/>
          <a:lstStyle/>
          <a:p>
            <a:pPr marL="0" indent="0" eaLnBrk="1" hangingPunct="1">
              <a:buNone/>
            </a:pPr>
            <a:r>
              <a:rPr lang="en-US" dirty="0" smtClean="0"/>
              <a:t>One of the most famous was </a:t>
            </a:r>
            <a:r>
              <a:rPr lang="en-US" b="1" dirty="0" smtClean="0"/>
              <a:t>Irving Berlin</a:t>
            </a:r>
            <a:r>
              <a:rPr lang="en-US" dirty="0" smtClean="0"/>
              <a:t>, who wrote hundreds of songs during his career, including “</a:t>
            </a:r>
            <a:r>
              <a:rPr lang="en-US" i="1" dirty="0" smtClean="0"/>
              <a:t>God Bless America</a:t>
            </a:r>
            <a:r>
              <a:rPr lang="en-US" dirty="0" smtClean="0"/>
              <a:t>” and “</a:t>
            </a:r>
            <a:r>
              <a:rPr lang="en-US" i="1" dirty="0" smtClean="0"/>
              <a:t>White Christmas.”</a:t>
            </a:r>
          </a:p>
          <a:p>
            <a:pPr eaLnBrk="1" hangingPunct="1"/>
            <a:endParaRPr lang="en-US" dirty="0" smtClean="0"/>
          </a:p>
          <a:p>
            <a:pPr eaLnBrk="1" hangingPunct="1"/>
            <a:endParaRPr lang="en-US" dirty="0" smtClean="0"/>
          </a:p>
          <a:p>
            <a:pPr eaLnBrk="1" hangingPunct="1"/>
            <a:endParaRPr lang="en-US" dirty="0" smtClean="0"/>
          </a:p>
        </p:txBody>
      </p:sp>
      <p:pic>
        <p:nvPicPr>
          <p:cNvPr id="91140" name="Picture 5" descr="irving-berl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600200"/>
            <a:ext cx="2590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76892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eaLnBrk="1" hangingPunct="1"/>
            <a:r>
              <a:rPr lang="en-US" sz="4000" b="1" dirty="0" smtClean="0">
                <a:solidFill>
                  <a:schemeClr val="tx1"/>
                </a:solidFill>
              </a:rPr>
              <a:t>U.S. Involvement in WWI</a:t>
            </a:r>
          </a:p>
        </p:txBody>
      </p:sp>
      <p:pic>
        <p:nvPicPr>
          <p:cNvPr id="6041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590800"/>
            <a:ext cx="6296025" cy="276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34706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smtClean="0"/>
              <a:t>Henry Ford 1863 – 1947 </a:t>
            </a:r>
          </a:p>
        </p:txBody>
      </p:sp>
      <p:sp>
        <p:nvSpPr>
          <p:cNvPr id="83971" name="Rectangle 3"/>
          <p:cNvSpPr>
            <a:spLocks noGrp="1" noChangeArrowheads="1"/>
          </p:cNvSpPr>
          <p:nvPr>
            <p:ph sz="quarter" idx="1"/>
          </p:nvPr>
        </p:nvSpPr>
        <p:spPr>
          <a:xfrm>
            <a:off x="304800" y="1524000"/>
            <a:ext cx="6705600" cy="5029200"/>
          </a:xfrm>
        </p:spPr>
        <p:txBody>
          <a:bodyPr/>
          <a:lstStyle/>
          <a:p>
            <a:pPr eaLnBrk="1" hangingPunct="1"/>
            <a:r>
              <a:rPr lang="en-US" sz="2500" dirty="0" smtClean="0"/>
              <a:t>A development of the 1920s was the emergence of the automobile as a true replacement for the horse, not just a plaything for the wealthy. </a:t>
            </a:r>
          </a:p>
          <a:p>
            <a:pPr eaLnBrk="1" hangingPunct="1"/>
            <a:endParaRPr lang="en-US" sz="2500" dirty="0" smtClean="0"/>
          </a:p>
          <a:p>
            <a:pPr eaLnBrk="1" hangingPunct="1"/>
            <a:r>
              <a:rPr lang="en-US" sz="2500" dirty="0" smtClean="0"/>
              <a:t>This was made possible by an industrial process called </a:t>
            </a:r>
            <a:r>
              <a:rPr lang="en-US" sz="2500" b="1" dirty="0" smtClean="0"/>
              <a:t>mass production</a:t>
            </a:r>
            <a:r>
              <a:rPr lang="en-US" sz="2500" dirty="0" smtClean="0"/>
              <a:t>. </a:t>
            </a:r>
          </a:p>
          <a:p>
            <a:pPr eaLnBrk="1" hangingPunct="1"/>
            <a:endParaRPr lang="en-US" sz="2500" dirty="0" smtClean="0"/>
          </a:p>
          <a:p>
            <a:pPr eaLnBrk="1" hangingPunct="1"/>
            <a:r>
              <a:rPr lang="en-US" sz="2500" dirty="0" smtClean="0"/>
              <a:t>This process was popularized by </a:t>
            </a:r>
            <a:r>
              <a:rPr lang="en-US" sz="2500" b="1" dirty="0" smtClean="0"/>
              <a:t>Henry Ford </a:t>
            </a:r>
            <a:r>
              <a:rPr lang="en-US" sz="2500" dirty="0" smtClean="0"/>
              <a:t>during the manufacture of his Ford Model T. The Model T was designed to cost low enough for common people to afford.</a:t>
            </a:r>
          </a:p>
          <a:p>
            <a:pPr eaLnBrk="1" hangingPunct="1"/>
            <a:endParaRPr lang="en-US" sz="2500" dirty="0" smtClean="0"/>
          </a:p>
        </p:txBody>
      </p:sp>
      <p:pic>
        <p:nvPicPr>
          <p:cNvPr id="83972" name="Picture 5" descr="Go to fullsize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676400"/>
            <a:ext cx="2133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3" name="Picture 7" descr="Ford Model T used for giving tourist rides at Greenfield Village">
            <a:hlinkClick r:id="rId4" tooltip="Ford Model T used for giving tourist rides at Greenfield Villag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2750" y="4038600"/>
            <a:ext cx="238125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67869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dirty="0" smtClean="0"/>
              <a:t>Question Time </a:t>
            </a:r>
          </a:p>
        </p:txBody>
      </p:sp>
      <p:sp>
        <p:nvSpPr>
          <p:cNvPr id="93187" name="Rectangle 3"/>
          <p:cNvSpPr>
            <a:spLocks noGrp="1" noChangeArrowheads="1"/>
          </p:cNvSpPr>
          <p:nvPr>
            <p:ph sz="quarter" idx="1"/>
          </p:nvPr>
        </p:nvSpPr>
        <p:spPr>
          <a:xfrm>
            <a:off x="1371600" y="1828800"/>
            <a:ext cx="7313613" cy="4114800"/>
          </a:xfrm>
        </p:spPr>
        <p:txBody>
          <a:bodyPr/>
          <a:lstStyle/>
          <a:p>
            <a:pPr marL="0" indent="0" eaLnBrk="1" hangingPunct="1">
              <a:lnSpc>
                <a:spcPct val="90000"/>
              </a:lnSpc>
              <a:buFont typeface="Wingdings" pitchFamily="2" charset="2"/>
              <a:buNone/>
              <a:defRPr/>
            </a:pPr>
            <a:r>
              <a:rPr lang="en-US" sz="2500" b="1" dirty="0" smtClean="0"/>
              <a:t>What was the significance of the career of Henry Ford during the early 1900s? </a:t>
            </a:r>
          </a:p>
          <a:p>
            <a:pPr marL="457200" indent="-457200" eaLnBrk="1" hangingPunct="1">
              <a:lnSpc>
                <a:spcPct val="90000"/>
              </a:lnSpc>
              <a:buFont typeface="+mj-lt"/>
              <a:buAutoNum type="alphaUcPeriod"/>
              <a:defRPr/>
            </a:pPr>
            <a:r>
              <a:rPr lang="en-US" sz="2000" dirty="0" smtClean="0"/>
              <a:t>He strongly influenced the early development of jazz music. </a:t>
            </a:r>
          </a:p>
          <a:p>
            <a:pPr marL="457200" indent="-457200" eaLnBrk="1" hangingPunct="1">
              <a:lnSpc>
                <a:spcPct val="90000"/>
              </a:lnSpc>
              <a:buFont typeface="+mj-lt"/>
              <a:buAutoNum type="alphaUcPeriod"/>
              <a:defRPr/>
            </a:pPr>
            <a:r>
              <a:rPr lang="en-US" sz="2000" dirty="0" smtClean="0"/>
              <a:t>He exposed corrupt business practices as a muckraking journalist. </a:t>
            </a:r>
          </a:p>
          <a:p>
            <a:pPr marL="457200" indent="-457200" eaLnBrk="1" hangingPunct="1">
              <a:lnSpc>
                <a:spcPct val="90000"/>
              </a:lnSpc>
              <a:buFont typeface="+mj-lt"/>
              <a:buAutoNum type="alphaUcPeriod"/>
              <a:defRPr/>
            </a:pPr>
            <a:r>
              <a:rPr lang="en-US" sz="2000" dirty="0" smtClean="0"/>
              <a:t>He founded a large labor union that favored the use of collective bargaining. </a:t>
            </a:r>
          </a:p>
          <a:p>
            <a:pPr marL="457200" indent="-457200" eaLnBrk="1" hangingPunct="1">
              <a:lnSpc>
                <a:spcPct val="90000"/>
              </a:lnSpc>
              <a:buFont typeface="+mj-lt"/>
              <a:buAutoNum type="alphaUcPeriod"/>
              <a:defRPr/>
            </a:pPr>
            <a:r>
              <a:rPr lang="en-US" sz="2000" dirty="0" smtClean="0"/>
              <a:t>He made automobiles more affordable through new mass-production techniques.</a:t>
            </a:r>
          </a:p>
          <a:p>
            <a:pPr eaLnBrk="1" hangingPunct="1">
              <a:lnSpc>
                <a:spcPct val="90000"/>
              </a:lnSpc>
              <a:buFont typeface="Wingdings" pitchFamily="2" charset="2"/>
              <a:buNone/>
              <a:defRPr/>
            </a:pPr>
            <a:endParaRPr lang="en-US" sz="2500" dirty="0" smtClean="0"/>
          </a:p>
        </p:txBody>
      </p:sp>
    </p:spTree>
    <p:extLst>
      <p:ext uri="{BB962C8B-B14F-4D97-AF65-F5344CB8AC3E}">
        <p14:creationId xmlns:p14="http://schemas.microsoft.com/office/powerpoint/2010/main" val="6392661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dirty="0" smtClean="0"/>
              <a:t>Answer</a:t>
            </a:r>
          </a:p>
        </p:txBody>
      </p:sp>
      <p:sp>
        <p:nvSpPr>
          <p:cNvPr id="93187" name="Rectangle 3"/>
          <p:cNvSpPr>
            <a:spLocks noGrp="1" noChangeArrowheads="1"/>
          </p:cNvSpPr>
          <p:nvPr>
            <p:ph sz="quarter" idx="1"/>
          </p:nvPr>
        </p:nvSpPr>
        <p:spPr/>
        <p:txBody>
          <a:bodyPr/>
          <a:lstStyle/>
          <a:p>
            <a:pPr marL="0" indent="0" eaLnBrk="1" hangingPunct="1">
              <a:lnSpc>
                <a:spcPct val="90000"/>
              </a:lnSpc>
              <a:buClr>
                <a:srgbClr val="006666"/>
              </a:buClr>
              <a:buFont typeface="Wingdings" pitchFamily="2" charset="2"/>
              <a:buNone/>
            </a:pPr>
            <a:r>
              <a:rPr lang="en-US" sz="2500" b="1" dirty="0" smtClean="0">
                <a:solidFill>
                  <a:srgbClr val="000000"/>
                </a:solidFill>
              </a:rPr>
              <a:t>What was the significance of the career of Henry Ford during the early 1900s? </a:t>
            </a:r>
          </a:p>
          <a:p>
            <a:pPr marL="457200" indent="-457200">
              <a:lnSpc>
                <a:spcPct val="90000"/>
              </a:lnSpc>
              <a:buFont typeface="+mj-lt"/>
              <a:buAutoNum type="alphaUcPeriod"/>
              <a:defRPr/>
            </a:pPr>
            <a:r>
              <a:rPr lang="en-US" sz="2000" dirty="0"/>
              <a:t>He strongly influenced the early development of jazz music. </a:t>
            </a:r>
          </a:p>
          <a:p>
            <a:pPr marL="457200" indent="-457200">
              <a:lnSpc>
                <a:spcPct val="90000"/>
              </a:lnSpc>
              <a:buFont typeface="+mj-lt"/>
              <a:buAutoNum type="alphaUcPeriod"/>
              <a:defRPr/>
            </a:pPr>
            <a:r>
              <a:rPr lang="en-US" sz="2000" dirty="0"/>
              <a:t>He exposed corrupt business practices as a muckraking journalist. </a:t>
            </a:r>
          </a:p>
          <a:p>
            <a:pPr marL="457200" indent="-457200">
              <a:lnSpc>
                <a:spcPct val="90000"/>
              </a:lnSpc>
              <a:buFont typeface="+mj-lt"/>
              <a:buAutoNum type="alphaUcPeriod"/>
              <a:defRPr/>
            </a:pPr>
            <a:r>
              <a:rPr lang="en-US" sz="2000" dirty="0"/>
              <a:t>He founded a large labor union that favored the use of collective bargaining. </a:t>
            </a:r>
          </a:p>
          <a:p>
            <a:pPr marL="457200" indent="-457200">
              <a:lnSpc>
                <a:spcPct val="90000"/>
              </a:lnSpc>
              <a:buFont typeface="+mj-lt"/>
              <a:buAutoNum type="alphaUcPeriod"/>
              <a:defRPr/>
            </a:pPr>
            <a:r>
              <a:rPr lang="en-US" sz="2000" b="1" dirty="0"/>
              <a:t>He made automobiles more affordable through new mass-production techniques.</a:t>
            </a:r>
          </a:p>
        </p:txBody>
      </p:sp>
    </p:spTree>
    <p:extLst>
      <p:ext uri="{BB962C8B-B14F-4D97-AF65-F5344CB8AC3E}">
        <p14:creationId xmlns:p14="http://schemas.microsoft.com/office/powerpoint/2010/main" val="42709916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88131" y="-152400"/>
            <a:ext cx="8534400" cy="2057400"/>
          </a:xfrm>
        </p:spPr>
        <p:txBody>
          <a:bodyPr>
            <a:normAutofit/>
          </a:bodyPr>
          <a:lstStyle/>
          <a:p>
            <a:pPr algn="ctr" eaLnBrk="1" hangingPunct="1"/>
            <a:r>
              <a:rPr lang="en-US" sz="2800" b="1" dirty="0" smtClean="0">
                <a:solidFill>
                  <a:schemeClr val="tx1"/>
                </a:solidFill>
              </a:rPr>
              <a:t>Causes and Consequences of the </a:t>
            </a:r>
            <a:br>
              <a:rPr lang="en-US" sz="2800" b="1" dirty="0" smtClean="0">
                <a:solidFill>
                  <a:schemeClr val="tx1"/>
                </a:solidFill>
              </a:rPr>
            </a:br>
            <a:r>
              <a:rPr lang="en-US" sz="2800" b="1" dirty="0" smtClean="0">
                <a:solidFill>
                  <a:schemeClr val="tx1"/>
                </a:solidFill>
              </a:rPr>
              <a:t>Great Depression</a:t>
            </a:r>
            <a:br>
              <a:rPr lang="en-US" sz="2800" b="1" dirty="0" smtClean="0">
                <a:solidFill>
                  <a:schemeClr val="tx1"/>
                </a:solidFill>
              </a:rPr>
            </a:br>
            <a:r>
              <a:rPr lang="en-US" sz="2800" b="1" dirty="0">
                <a:solidFill>
                  <a:schemeClr val="tx1"/>
                </a:solidFill>
              </a:rPr>
              <a:t/>
            </a:r>
            <a:br>
              <a:rPr lang="en-US" sz="2800" b="1" dirty="0">
                <a:solidFill>
                  <a:schemeClr val="tx1"/>
                </a:solidFill>
              </a:rPr>
            </a:br>
            <a:r>
              <a:rPr lang="en-US" sz="2800" b="1" dirty="0" smtClean="0">
                <a:solidFill>
                  <a:schemeClr val="tx1"/>
                </a:solidFill>
              </a:rPr>
              <a:t>Standard 17</a:t>
            </a:r>
          </a:p>
        </p:txBody>
      </p:sp>
      <p:pic>
        <p:nvPicPr>
          <p:cNvPr id="942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590800"/>
            <a:ext cx="4691063" cy="380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89386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dirty="0" smtClean="0"/>
              <a:t>Causes of the Great Depression </a:t>
            </a:r>
          </a:p>
        </p:txBody>
      </p:sp>
      <p:sp>
        <p:nvSpPr>
          <p:cNvPr id="95235" name="Rectangle 3"/>
          <p:cNvSpPr>
            <a:spLocks noGrp="1" noChangeArrowheads="1"/>
          </p:cNvSpPr>
          <p:nvPr>
            <p:ph sz="quarter" idx="1"/>
          </p:nvPr>
        </p:nvSpPr>
        <p:spPr/>
        <p:txBody>
          <a:bodyPr/>
          <a:lstStyle/>
          <a:p>
            <a:pPr eaLnBrk="1" hangingPunct="1"/>
            <a:r>
              <a:rPr lang="en-US" sz="2500" dirty="0" smtClean="0"/>
              <a:t>During the 1920s, the wealthy grew wealthier due in large measure to government fiscal policies that allowed them to keep more of their money and that </a:t>
            </a:r>
            <a:r>
              <a:rPr lang="en-US" sz="2500" b="1" dirty="0" smtClean="0"/>
              <a:t>reduced business regulations. </a:t>
            </a:r>
          </a:p>
          <a:p>
            <a:pPr eaLnBrk="1" hangingPunct="1"/>
            <a:endParaRPr lang="en-US" sz="2500" b="1" dirty="0" smtClean="0"/>
          </a:p>
          <a:p>
            <a:pPr eaLnBrk="1" hangingPunct="1"/>
            <a:r>
              <a:rPr lang="en-US" sz="2500" dirty="0" smtClean="0"/>
              <a:t>These reduced regulations and low corporate taxes increased the profits of corporations and made their stocks more valuable. </a:t>
            </a:r>
          </a:p>
        </p:txBody>
      </p:sp>
    </p:spTree>
    <p:extLst>
      <p:ext uri="{BB962C8B-B14F-4D97-AF65-F5344CB8AC3E}">
        <p14:creationId xmlns:p14="http://schemas.microsoft.com/office/powerpoint/2010/main" val="5703356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sz="quarter" idx="1"/>
          </p:nvPr>
        </p:nvSpPr>
        <p:spPr>
          <a:xfrm>
            <a:off x="228600" y="1524000"/>
            <a:ext cx="8455025" cy="4418013"/>
          </a:xfrm>
        </p:spPr>
        <p:txBody>
          <a:bodyPr/>
          <a:lstStyle/>
          <a:p>
            <a:pPr eaLnBrk="1" hangingPunct="1">
              <a:lnSpc>
                <a:spcPct val="90000"/>
              </a:lnSpc>
            </a:pPr>
            <a:r>
              <a:rPr lang="en-US" dirty="0" smtClean="0"/>
              <a:t>At the same time, the poor and working classes lost the ability to buy products because their wages </a:t>
            </a:r>
            <a:r>
              <a:rPr lang="en-US" b="1" dirty="0" smtClean="0"/>
              <a:t>stayed the same </a:t>
            </a:r>
            <a:r>
              <a:rPr lang="en-US" dirty="0" smtClean="0"/>
              <a:t>while prices rose. </a:t>
            </a:r>
          </a:p>
          <a:p>
            <a:pPr eaLnBrk="1" hangingPunct="1">
              <a:lnSpc>
                <a:spcPct val="90000"/>
              </a:lnSpc>
            </a:pPr>
            <a:endParaRPr lang="en-US" dirty="0" smtClean="0"/>
          </a:p>
          <a:p>
            <a:pPr eaLnBrk="1" hangingPunct="1">
              <a:lnSpc>
                <a:spcPct val="90000"/>
              </a:lnSpc>
            </a:pPr>
            <a:r>
              <a:rPr lang="en-US" dirty="0" smtClean="0"/>
              <a:t>This reduction in consumer consumption resulted in business overproduction and eventually caused business profits to decline. These factors were an important cause of the </a:t>
            </a:r>
            <a:r>
              <a:rPr lang="en-US" b="1" dirty="0" smtClean="0"/>
              <a:t>Great Depression.</a:t>
            </a:r>
          </a:p>
          <a:p>
            <a:pPr eaLnBrk="1" hangingPunct="1">
              <a:lnSpc>
                <a:spcPct val="90000"/>
              </a:lnSpc>
            </a:pPr>
            <a:endParaRPr lang="en-US" u="sng" dirty="0" smtClean="0"/>
          </a:p>
          <a:p>
            <a:pPr eaLnBrk="1" hangingPunct="1">
              <a:lnSpc>
                <a:spcPct val="90000"/>
              </a:lnSpc>
            </a:pPr>
            <a:endParaRPr lang="en-US" dirty="0" smtClean="0"/>
          </a:p>
        </p:txBody>
      </p:sp>
    </p:spTree>
    <p:extLst>
      <p:ext uri="{BB962C8B-B14F-4D97-AF65-F5344CB8AC3E}">
        <p14:creationId xmlns:p14="http://schemas.microsoft.com/office/powerpoint/2010/main" val="5490458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smtClean="0"/>
              <a:t>More Problems!</a:t>
            </a:r>
          </a:p>
        </p:txBody>
      </p:sp>
      <p:sp>
        <p:nvSpPr>
          <p:cNvPr id="97283" name="Rectangle 3"/>
          <p:cNvSpPr>
            <a:spLocks noGrp="1" noChangeArrowheads="1"/>
          </p:cNvSpPr>
          <p:nvPr>
            <p:ph sz="quarter" idx="1"/>
          </p:nvPr>
        </p:nvSpPr>
        <p:spPr>
          <a:xfrm>
            <a:off x="381000" y="1524000"/>
            <a:ext cx="8302625" cy="4419600"/>
          </a:xfrm>
        </p:spPr>
        <p:txBody>
          <a:bodyPr>
            <a:normAutofit/>
          </a:bodyPr>
          <a:lstStyle/>
          <a:p>
            <a:pPr eaLnBrk="1" hangingPunct="1">
              <a:lnSpc>
                <a:spcPct val="90000"/>
              </a:lnSpc>
            </a:pPr>
            <a:r>
              <a:rPr lang="en-US" dirty="0" smtClean="0"/>
              <a:t>New methods of buying products, including the </a:t>
            </a:r>
            <a:r>
              <a:rPr lang="en-US" b="1" dirty="0" smtClean="0"/>
              <a:t>installment plan </a:t>
            </a:r>
            <a:r>
              <a:rPr lang="en-US" dirty="0" smtClean="0"/>
              <a:t>and </a:t>
            </a:r>
            <a:r>
              <a:rPr lang="en-US" b="1" dirty="0" smtClean="0"/>
              <a:t>buying on credit</a:t>
            </a:r>
            <a:r>
              <a:rPr lang="en-US" dirty="0" smtClean="0"/>
              <a:t>, became popular during the 1920s. </a:t>
            </a:r>
          </a:p>
          <a:p>
            <a:pPr eaLnBrk="1" hangingPunct="1">
              <a:lnSpc>
                <a:spcPct val="90000"/>
              </a:lnSpc>
            </a:pPr>
            <a:endParaRPr lang="en-US" dirty="0" smtClean="0"/>
          </a:p>
          <a:p>
            <a:pPr eaLnBrk="1" hangingPunct="1">
              <a:lnSpc>
                <a:spcPct val="90000"/>
              </a:lnSpc>
            </a:pPr>
            <a:r>
              <a:rPr lang="en-US" dirty="0" smtClean="0"/>
              <a:t>These methods encouraged consumers to buy more than they could afford and to go into </a:t>
            </a:r>
            <a:r>
              <a:rPr lang="en-US" b="1" dirty="0" smtClean="0"/>
              <a:t>debt.</a:t>
            </a:r>
            <a:r>
              <a:rPr lang="en-US" dirty="0" smtClean="0"/>
              <a:t> </a:t>
            </a:r>
          </a:p>
          <a:p>
            <a:pPr eaLnBrk="1" hangingPunct="1">
              <a:lnSpc>
                <a:spcPct val="90000"/>
              </a:lnSpc>
            </a:pPr>
            <a:endParaRPr lang="en-US" dirty="0" smtClean="0"/>
          </a:p>
          <a:p>
            <a:pPr eaLnBrk="1" hangingPunct="1">
              <a:lnSpc>
                <a:spcPct val="90000"/>
              </a:lnSpc>
            </a:pPr>
            <a:r>
              <a:rPr lang="en-US" b="1" dirty="0" smtClean="0"/>
              <a:t>Worst </a:t>
            </a:r>
            <a:r>
              <a:rPr lang="en-US" dirty="0" smtClean="0"/>
              <a:t>of all, banks loaned people money to buy stock with very little money down.</a:t>
            </a:r>
          </a:p>
          <a:p>
            <a:pPr eaLnBrk="1" hangingPunct="1">
              <a:lnSpc>
                <a:spcPct val="90000"/>
              </a:lnSpc>
            </a:pPr>
            <a:endParaRPr lang="en-US" dirty="0" smtClean="0"/>
          </a:p>
        </p:txBody>
      </p:sp>
    </p:spTree>
    <p:extLst>
      <p:ext uri="{BB962C8B-B14F-4D97-AF65-F5344CB8AC3E}">
        <p14:creationId xmlns:p14="http://schemas.microsoft.com/office/powerpoint/2010/main" val="11461857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b="1" dirty="0" smtClean="0"/>
              <a:t>CRASH!!!!!!</a:t>
            </a:r>
          </a:p>
        </p:txBody>
      </p:sp>
      <p:sp>
        <p:nvSpPr>
          <p:cNvPr id="98307" name="Rectangle 3"/>
          <p:cNvSpPr>
            <a:spLocks noGrp="1" noChangeArrowheads="1"/>
          </p:cNvSpPr>
          <p:nvPr>
            <p:ph sz="quarter" idx="1"/>
          </p:nvPr>
        </p:nvSpPr>
        <p:spPr/>
        <p:txBody>
          <a:bodyPr/>
          <a:lstStyle/>
          <a:p>
            <a:pPr eaLnBrk="1" hangingPunct="1">
              <a:lnSpc>
                <a:spcPct val="90000"/>
              </a:lnSpc>
            </a:pPr>
            <a:r>
              <a:rPr lang="en-US" sz="2400" dirty="0" smtClean="0"/>
              <a:t>The stocks themselves became the </a:t>
            </a:r>
            <a:r>
              <a:rPr lang="en-US" sz="2400" b="1" dirty="0" smtClean="0"/>
              <a:t>collateral</a:t>
            </a:r>
            <a:r>
              <a:rPr lang="en-US" sz="2400" dirty="0" smtClean="0"/>
              <a:t> for the loan. This was called </a:t>
            </a:r>
            <a:r>
              <a:rPr lang="en-US" sz="2400" b="1" dirty="0" smtClean="0"/>
              <a:t>buying on margin</a:t>
            </a:r>
            <a:r>
              <a:rPr lang="en-US" sz="2400" dirty="0" smtClean="0"/>
              <a:t>. </a:t>
            </a:r>
          </a:p>
          <a:p>
            <a:pPr eaLnBrk="1" hangingPunct="1">
              <a:lnSpc>
                <a:spcPct val="90000"/>
              </a:lnSpc>
            </a:pPr>
            <a:endParaRPr lang="en-US" sz="2400" dirty="0" smtClean="0"/>
          </a:p>
          <a:p>
            <a:pPr eaLnBrk="1" hangingPunct="1">
              <a:lnSpc>
                <a:spcPct val="90000"/>
              </a:lnSpc>
            </a:pPr>
            <a:r>
              <a:rPr lang="en-US" sz="2400" dirty="0" smtClean="0"/>
              <a:t>Rising stock prices and the ability of ordinary people to buy stock on credit increased investment in the stock market and </a:t>
            </a:r>
            <a:r>
              <a:rPr lang="en-US" sz="2400" b="1" dirty="0" smtClean="0"/>
              <a:t>inflated</a:t>
            </a:r>
            <a:r>
              <a:rPr lang="en-US" sz="2400" dirty="0" smtClean="0"/>
              <a:t> the price of stocks above their actual value. </a:t>
            </a:r>
          </a:p>
          <a:p>
            <a:pPr eaLnBrk="1" hangingPunct="1">
              <a:lnSpc>
                <a:spcPct val="90000"/>
              </a:lnSpc>
            </a:pPr>
            <a:endParaRPr lang="en-US" sz="2400" dirty="0" smtClean="0"/>
          </a:p>
          <a:p>
            <a:pPr eaLnBrk="1" hangingPunct="1">
              <a:lnSpc>
                <a:spcPct val="90000"/>
              </a:lnSpc>
            </a:pPr>
            <a:r>
              <a:rPr lang="en-US" sz="2400" dirty="0" smtClean="0"/>
              <a:t>Then, by </a:t>
            </a:r>
            <a:r>
              <a:rPr lang="en-US" sz="2400" b="1" dirty="0" smtClean="0"/>
              <a:t>October 1929</a:t>
            </a:r>
            <a:r>
              <a:rPr lang="en-US" sz="2400" dirty="0" smtClean="0"/>
              <a:t>, the U.S. economy was beginning to show signs of </a:t>
            </a:r>
            <a:r>
              <a:rPr lang="en-US" sz="2400" b="1" dirty="0" smtClean="0"/>
              <a:t>slowing</a:t>
            </a:r>
            <a:r>
              <a:rPr lang="en-US" sz="2400" dirty="0" smtClean="0"/>
              <a:t> down. </a:t>
            </a:r>
          </a:p>
          <a:p>
            <a:pPr eaLnBrk="1" hangingPunct="1">
              <a:lnSpc>
                <a:spcPct val="90000"/>
              </a:lnSpc>
            </a:pPr>
            <a:endParaRPr lang="en-US" sz="2400" dirty="0"/>
          </a:p>
          <a:p>
            <a:pPr eaLnBrk="1" hangingPunct="1">
              <a:lnSpc>
                <a:spcPct val="90000"/>
              </a:lnSpc>
            </a:pPr>
            <a:r>
              <a:rPr lang="en-US" sz="2400" dirty="0" smtClean="0"/>
              <a:t>Stockholders feared the economy was ending a period of </a:t>
            </a:r>
            <a:r>
              <a:rPr lang="en-US" sz="2400" b="1" dirty="0" smtClean="0"/>
              <a:t>prosperity</a:t>
            </a:r>
            <a:r>
              <a:rPr lang="en-US" sz="2400" dirty="0" smtClean="0"/>
              <a:t> and entering a period of </a:t>
            </a:r>
            <a:r>
              <a:rPr lang="en-US" sz="2400" b="1" dirty="0" smtClean="0"/>
              <a:t>recession</a:t>
            </a:r>
            <a:r>
              <a:rPr lang="en-US" sz="2400" dirty="0" smtClean="0"/>
              <a:t>. </a:t>
            </a:r>
          </a:p>
        </p:txBody>
      </p:sp>
    </p:spTree>
    <p:extLst>
      <p:ext uri="{BB962C8B-B14F-4D97-AF65-F5344CB8AC3E}">
        <p14:creationId xmlns:p14="http://schemas.microsoft.com/office/powerpoint/2010/main" val="8041572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US" smtClean="0"/>
              <a:t>Bottom fell out! </a:t>
            </a:r>
          </a:p>
        </p:txBody>
      </p:sp>
      <p:sp>
        <p:nvSpPr>
          <p:cNvPr id="99331" name="Rectangle 3"/>
          <p:cNvSpPr>
            <a:spLocks noGrp="1" noChangeArrowheads="1"/>
          </p:cNvSpPr>
          <p:nvPr>
            <p:ph sz="quarter" idx="1"/>
          </p:nvPr>
        </p:nvSpPr>
        <p:spPr/>
        <p:txBody>
          <a:bodyPr/>
          <a:lstStyle/>
          <a:p>
            <a:pPr eaLnBrk="1" hangingPunct="1"/>
            <a:r>
              <a:rPr lang="en-US" dirty="0" smtClean="0"/>
              <a:t>This caused some investors to panic and sell their stocks. </a:t>
            </a:r>
          </a:p>
          <a:p>
            <a:pPr eaLnBrk="1" hangingPunct="1"/>
            <a:endParaRPr lang="en-US" dirty="0" smtClean="0"/>
          </a:p>
          <a:p>
            <a:pPr eaLnBrk="1" hangingPunct="1"/>
            <a:r>
              <a:rPr lang="en-US" dirty="0" smtClean="0"/>
              <a:t>As more people sold their stock, other people panicked and sold their stock as well, driving down their prices and causing a </a:t>
            </a:r>
            <a:r>
              <a:rPr lang="en-US" b="1" dirty="0" smtClean="0"/>
              <a:t>stock market crash</a:t>
            </a:r>
            <a:r>
              <a:rPr lang="en-US" dirty="0" smtClean="0"/>
              <a:t>.</a:t>
            </a:r>
          </a:p>
          <a:p>
            <a:pPr eaLnBrk="1" hangingPunct="1"/>
            <a:endParaRPr lang="en-US" dirty="0" smtClean="0"/>
          </a:p>
          <a:p>
            <a:pPr eaLnBrk="1" hangingPunct="1"/>
            <a:endParaRPr lang="en-US" dirty="0" smtClean="0"/>
          </a:p>
        </p:txBody>
      </p:sp>
      <p:pic>
        <p:nvPicPr>
          <p:cNvPr id="99332" name="Picture 5" descr="t_stock-market-crash-19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4267200"/>
            <a:ext cx="2667000" cy="2461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52483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Grp="1" noChangeArrowheads="1"/>
          </p:cNvSpPr>
          <p:nvPr>
            <p:ph sz="quarter" idx="1"/>
          </p:nvPr>
        </p:nvSpPr>
        <p:spPr>
          <a:xfrm>
            <a:off x="228600" y="1600200"/>
            <a:ext cx="8455025" cy="4800600"/>
          </a:xfrm>
        </p:spPr>
        <p:txBody>
          <a:bodyPr/>
          <a:lstStyle/>
          <a:p>
            <a:pPr eaLnBrk="1" hangingPunct="1"/>
            <a:r>
              <a:rPr lang="en-US" dirty="0" smtClean="0"/>
              <a:t>In turn, the stock market crash triggered other economic weaknesses and plunged the United States into the </a:t>
            </a:r>
            <a:r>
              <a:rPr lang="en-US" b="1" dirty="0" smtClean="0"/>
              <a:t>Great Depression.</a:t>
            </a:r>
          </a:p>
          <a:p>
            <a:pPr marL="0" indent="0" eaLnBrk="1" hangingPunct="1">
              <a:buNone/>
            </a:pPr>
            <a:endParaRPr lang="en-US" b="1" dirty="0" smtClean="0"/>
          </a:p>
          <a:p>
            <a:pPr eaLnBrk="1" hangingPunct="1"/>
            <a:r>
              <a:rPr lang="en-US" b="1" dirty="0" smtClean="0"/>
              <a:t>The Great Depression</a:t>
            </a:r>
            <a:r>
              <a:rPr lang="en-US" dirty="0" smtClean="0"/>
              <a:t>–a severe economic recession in the 1930s that affected all the world’s industrialized nations and the countries that exported raw materials to them. </a:t>
            </a:r>
          </a:p>
        </p:txBody>
      </p:sp>
    </p:spTree>
    <p:extLst>
      <p:ext uri="{BB962C8B-B14F-4D97-AF65-F5344CB8AC3E}">
        <p14:creationId xmlns:p14="http://schemas.microsoft.com/office/powerpoint/2010/main" val="34216266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81000" y="301625"/>
            <a:ext cx="8763000" cy="1143000"/>
          </a:xfrm>
        </p:spPr>
        <p:txBody>
          <a:bodyPr/>
          <a:lstStyle/>
          <a:p>
            <a:pPr eaLnBrk="1" hangingPunct="1"/>
            <a:r>
              <a:rPr lang="en-US" sz="3200" b="1" dirty="0" smtClean="0">
                <a:solidFill>
                  <a:schemeClr val="tx1"/>
                </a:solidFill>
              </a:rPr>
              <a:t>World War I - Origins   1914-1918</a:t>
            </a:r>
            <a:br>
              <a:rPr lang="en-US" sz="3200" b="1" dirty="0" smtClean="0">
                <a:solidFill>
                  <a:schemeClr val="tx1"/>
                </a:solidFill>
              </a:rPr>
            </a:br>
            <a:endParaRPr lang="en-US" sz="3200" b="1" dirty="0" smtClean="0">
              <a:solidFill>
                <a:schemeClr val="tx1"/>
              </a:solidFill>
            </a:endParaRPr>
          </a:p>
        </p:txBody>
      </p:sp>
      <p:sp>
        <p:nvSpPr>
          <p:cNvPr id="61443" name="Rectangle 3"/>
          <p:cNvSpPr>
            <a:spLocks noGrp="1" noChangeArrowheads="1"/>
          </p:cNvSpPr>
          <p:nvPr>
            <p:ph type="body" sz="half" idx="1"/>
          </p:nvPr>
        </p:nvSpPr>
        <p:spPr>
          <a:xfrm>
            <a:off x="304800" y="1828800"/>
            <a:ext cx="4495800" cy="4572000"/>
          </a:xfrm>
        </p:spPr>
        <p:txBody>
          <a:bodyPr/>
          <a:lstStyle/>
          <a:p>
            <a:pPr eaLnBrk="1" hangingPunct="1"/>
            <a:r>
              <a:rPr lang="en-US" sz="2100" dirty="0" smtClean="0"/>
              <a:t>President Woodrow Wilson was determined to guarantee </a:t>
            </a:r>
            <a:r>
              <a:rPr lang="en-US" sz="2100" b="1" dirty="0" smtClean="0"/>
              <a:t>U.S. neutrality </a:t>
            </a:r>
            <a:r>
              <a:rPr lang="en-US" sz="2100" dirty="0" smtClean="0"/>
              <a:t>and keep the United States out of the war.</a:t>
            </a:r>
          </a:p>
          <a:p>
            <a:pPr eaLnBrk="1" hangingPunct="1"/>
            <a:endParaRPr lang="en-US" sz="2100" dirty="0" smtClean="0"/>
          </a:p>
          <a:p>
            <a:pPr eaLnBrk="1" hangingPunct="1"/>
            <a:r>
              <a:rPr lang="en-US" sz="2100" dirty="0" smtClean="0"/>
              <a:t>1915 the luxury liner </a:t>
            </a:r>
            <a:r>
              <a:rPr lang="en-US" sz="2100" b="1" i="1" dirty="0" smtClean="0"/>
              <a:t>Lusitania </a:t>
            </a:r>
            <a:r>
              <a:rPr lang="en-US" sz="2100" dirty="0" smtClean="0"/>
              <a:t>was sunk by a German submarine, killing most of the people onboard, including more than 100 U.S. citizens.</a:t>
            </a:r>
          </a:p>
          <a:p>
            <a:pPr eaLnBrk="1" hangingPunct="1"/>
            <a:endParaRPr lang="en-US" sz="2100" dirty="0" smtClean="0"/>
          </a:p>
        </p:txBody>
      </p:sp>
      <p:sp>
        <p:nvSpPr>
          <p:cNvPr id="61444" name="Rectangle 4"/>
          <p:cNvSpPr>
            <a:spLocks noGrp="1" noChangeArrowheads="1"/>
          </p:cNvSpPr>
          <p:nvPr>
            <p:ph sz="half" idx="2"/>
          </p:nvPr>
        </p:nvSpPr>
        <p:spPr/>
        <p:txBody>
          <a:bodyPr/>
          <a:lstStyle/>
          <a:p>
            <a:pPr eaLnBrk="1" hangingPunct="1"/>
            <a:endParaRPr lang="en-US" sz="2100" smtClean="0"/>
          </a:p>
        </p:txBody>
      </p:sp>
      <p:pic>
        <p:nvPicPr>
          <p:cNvPr id="61445" name="Picture 6" descr="lusitania_7_may_19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752600"/>
            <a:ext cx="3657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55440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1219200" y="609600"/>
            <a:ext cx="7313613" cy="765175"/>
          </a:xfrm>
        </p:spPr>
        <p:txBody>
          <a:bodyPr>
            <a:normAutofit fontScale="90000"/>
          </a:bodyPr>
          <a:lstStyle/>
          <a:p>
            <a:pPr eaLnBrk="1" hangingPunct="1"/>
            <a:r>
              <a:rPr lang="en-US" sz="3200" b="1" dirty="0" smtClean="0"/>
              <a:t>Widespread Unemployment</a:t>
            </a:r>
            <a:br>
              <a:rPr lang="en-US" sz="3200" b="1" dirty="0" smtClean="0"/>
            </a:br>
            <a:endParaRPr lang="en-US" sz="3200" b="1" dirty="0" smtClean="0"/>
          </a:p>
        </p:txBody>
      </p:sp>
      <p:sp>
        <p:nvSpPr>
          <p:cNvPr id="101379" name="Rectangle 3"/>
          <p:cNvSpPr>
            <a:spLocks noGrp="1" noChangeArrowheads="1"/>
          </p:cNvSpPr>
          <p:nvPr>
            <p:ph sz="quarter" idx="1"/>
          </p:nvPr>
        </p:nvSpPr>
        <p:spPr>
          <a:xfrm>
            <a:off x="381000" y="1524000"/>
            <a:ext cx="8302625" cy="4800600"/>
          </a:xfrm>
        </p:spPr>
        <p:txBody>
          <a:bodyPr>
            <a:normAutofit/>
          </a:bodyPr>
          <a:lstStyle/>
          <a:p>
            <a:pPr eaLnBrk="1" hangingPunct="1">
              <a:lnSpc>
                <a:spcPct val="80000"/>
              </a:lnSpc>
            </a:pPr>
            <a:r>
              <a:rPr lang="en-US" sz="2800" dirty="0" smtClean="0"/>
              <a:t>As profits </a:t>
            </a:r>
            <a:r>
              <a:rPr lang="en-US" sz="2800" b="1" dirty="0" smtClean="0"/>
              <a:t>fell</a:t>
            </a:r>
            <a:r>
              <a:rPr lang="en-US" sz="2800" dirty="0" smtClean="0"/>
              <a:t> and it became clear consumers would need to reduce spending, workers began to lose their jobs. </a:t>
            </a:r>
          </a:p>
          <a:p>
            <a:pPr eaLnBrk="1" hangingPunct="1">
              <a:lnSpc>
                <a:spcPct val="80000"/>
              </a:lnSpc>
            </a:pPr>
            <a:endParaRPr lang="en-US" sz="2800" dirty="0" smtClean="0"/>
          </a:p>
          <a:p>
            <a:pPr eaLnBrk="1" hangingPunct="1">
              <a:lnSpc>
                <a:spcPct val="80000"/>
              </a:lnSpc>
            </a:pPr>
            <a:r>
              <a:rPr lang="en-US" sz="2800" dirty="0" smtClean="0"/>
              <a:t>By 1932 the </a:t>
            </a:r>
            <a:r>
              <a:rPr lang="en-US" sz="2800" b="1" dirty="0" smtClean="0"/>
              <a:t>unemployment rate </a:t>
            </a:r>
            <a:r>
              <a:rPr lang="en-US" sz="2800" dirty="0" smtClean="0"/>
              <a:t>in the U.S. had reached </a:t>
            </a:r>
            <a:r>
              <a:rPr lang="en-US" sz="2800" b="1" dirty="0" smtClean="0"/>
              <a:t>25%. </a:t>
            </a:r>
            <a:endParaRPr lang="en-US" sz="2800" b="1" dirty="0"/>
          </a:p>
          <a:p>
            <a:pPr eaLnBrk="1" hangingPunct="1">
              <a:lnSpc>
                <a:spcPct val="80000"/>
              </a:lnSpc>
            </a:pPr>
            <a:endParaRPr lang="en-US" sz="2800" b="1" dirty="0" smtClean="0"/>
          </a:p>
          <a:p>
            <a:pPr eaLnBrk="1" hangingPunct="1">
              <a:lnSpc>
                <a:spcPct val="80000"/>
              </a:lnSpc>
            </a:pPr>
            <a:r>
              <a:rPr lang="en-US" sz="2800" dirty="0" smtClean="0"/>
              <a:t>Unemployed workers who had no savings could not pay their debts, and many lost their homes. </a:t>
            </a:r>
          </a:p>
          <a:p>
            <a:pPr eaLnBrk="1" hangingPunct="1">
              <a:lnSpc>
                <a:spcPct val="80000"/>
              </a:lnSpc>
            </a:pPr>
            <a:endParaRPr lang="en-US" sz="2800" dirty="0" smtClean="0"/>
          </a:p>
          <a:p>
            <a:pPr eaLnBrk="1" hangingPunct="1">
              <a:lnSpc>
                <a:spcPct val="80000"/>
              </a:lnSpc>
            </a:pPr>
            <a:r>
              <a:rPr lang="en-US" sz="2800" dirty="0" smtClean="0"/>
              <a:t>Homeless and unemployed people settled in camps of shacks and tents in rundown areas.</a:t>
            </a:r>
          </a:p>
        </p:txBody>
      </p:sp>
    </p:spTree>
    <p:extLst>
      <p:ext uri="{BB962C8B-B14F-4D97-AF65-F5344CB8AC3E}">
        <p14:creationId xmlns:p14="http://schemas.microsoft.com/office/powerpoint/2010/main" val="5858893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11"/>
          <p:cNvSpPr>
            <a:spLocks noGrp="1" noChangeArrowheads="1"/>
          </p:cNvSpPr>
          <p:nvPr>
            <p:ph type="title"/>
          </p:nvPr>
        </p:nvSpPr>
        <p:spPr>
          <a:xfrm rot="10800000" flipV="1">
            <a:off x="76200" y="304800"/>
            <a:ext cx="7313613" cy="609600"/>
          </a:xfrm>
        </p:spPr>
        <p:txBody>
          <a:bodyPr/>
          <a:lstStyle/>
          <a:p>
            <a:pPr eaLnBrk="1" hangingPunct="1"/>
            <a:r>
              <a:rPr lang="en-US" sz="3200" b="1" dirty="0" smtClean="0"/>
              <a:t>             Hoovervilles</a:t>
            </a:r>
          </a:p>
        </p:txBody>
      </p:sp>
      <p:sp>
        <p:nvSpPr>
          <p:cNvPr id="106499" name="Rectangle 3"/>
          <p:cNvSpPr>
            <a:spLocks noGrp="1" noChangeArrowheads="1"/>
          </p:cNvSpPr>
          <p:nvPr>
            <p:ph type="body" sz="half" idx="1"/>
          </p:nvPr>
        </p:nvSpPr>
        <p:spPr>
          <a:xfrm>
            <a:off x="215257" y="609600"/>
            <a:ext cx="4876800" cy="5410200"/>
          </a:xfrm>
        </p:spPr>
        <p:txBody>
          <a:bodyPr>
            <a:normAutofit/>
          </a:bodyPr>
          <a:lstStyle/>
          <a:p>
            <a:pPr eaLnBrk="1" hangingPunct="1">
              <a:lnSpc>
                <a:spcPct val="80000"/>
              </a:lnSpc>
              <a:buFont typeface="Wingdings" pitchFamily="2" charset="2"/>
              <a:buNone/>
              <a:defRPr/>
            </a:pPr>
            <a:endParaRPr lang="en-US" sz="2400" dirty="0" smtClean="0"/>
          </a:p>
          <a:p>
            <a:pPr eaLnBrk="1" hangingPunct="1">
              <a:lnSpc>
                <a:spcPct val="80000"/>
              </a:lnSpc>
              <a:defRPr/>
            </a:pPr>
            <a:endParaRPr lang="en-US" sz="2400" dirty="0" smtClean="0"/>
          </a:p>
          <a:p>
            <a:pPr eaLnBrk="1" hangingPunct="1">
              <a:lnSpc>
                <a:spcPct val="80000"/>
              </a:lnSpc>
              <a:defRPr/>
            </a:pPr>
            <a:endParaRPr lang="en-US" sz="2400" dirty="0" smtClean="0"/>
          </a:p>
          <a:p>
            <a:pPr eaLnBrk="1" hangingPunct="1">
              <a:lnSpc>
                <a:spcPct val="80000"/>
              </a:lnSpc>
              <a:defRPr/>
            </a:pPr>
            <a:r>
              <a:rPr lang="en-US" sz="2800" dirty="0" smtClean="0">
                <a:latin typeface="Times New Roman" pitchFamily="18" charset="0"/>
              </a:rPr>
              <a:t>These camps became known as </a:t>
            </a:r>
            <a:r>
              <a:rPr lang="en-US" sz="2800" b="1" i="1" dirty="0" smtClean="0">
                <a:latin typeface="Times New Roman" pitchFamily="18" charset="0"/>
              </a:rPr>
              <a:t>Hoovervilles, </a:t>
            </a:r>
            <a:r>
              <a:rPr lang="en-US" sz="2800" dirty="0" smtClean="0">
                <a:latin typeface="Times New Roman" pitchFamily="18" charset="0"/>
              </a:rPr>
              <a:t>named after Herbert Hoover, the U.S. president when the Depression started. </a:t>
            </a:r>
            <a:endParaRPr lang="en-US" sz="2800" dirty="0">
              <a:latin typeface="Times New Roman" pitchFamily="18" charset="0"/>
            </a:endParaRPr>
          </a:p>
          <a:p>
            <a:pPr marL="0" indent="0" eaLnBrk="1" hangingPunct="1">
              <a:lnSpc>
                <a:spcPct val="80000"/>
              </a:lnSpc>
              <a:buFont typeface="Wingdings" pitchFamily="2" charset="2"/>
              <a:buNone/>
              <a:defRPr/>
            </a:pPr>
            <a:endParaRPr lang="en-US" sz="2800" dirty="0" smtClean="0">
              <a:latin typeface="Times New Roman" pitchFamily="18" charset="0"/>
            </a:endParaRPr>
          </a:p>
          <a:p>
            <a:pPr eaLnBrk="1" hangingPunct="1">
              <a:lnSpc>
                <a:spcPct val="80000"/>
              </a:lnSpc>
              <a:defRPr/>
            </a:pPr>
            <a:r>
              <a:rPr lang="en-US" sz="2800" dirty="0" smtClean="0">
                <a:latin typeface="Times New Roman" pitchFamily="18" charset="0"/>
              </a:rPr>
              <a:t>These residents slept in packing crates or on the ground and begged for food</a:t>
            </a:r>
            <a:r>
              <a:rPr lang="en-US" sz="2800" dirty="0" smtClean="0"/>
              <a:t>.  </a:t>
            </a:r>
          </a:p>
          <a:p>
            <a:pPr eaLnBrk="1" hangingPunct="1">
              <a:lnSpc>
                <a:spcPct val="80000"/>
              </a:lnSpc>
              <a:defRPr/>
            </a:pPr>
            <a:endParaRPr lang="en-US" sz="2800" dirty="0" smtClean="0"/>
          </a:p>
        </p:txBody>
      </p:sp>
      <p:pic>
        <p:nvPicPr>
          <p:cNvPr id="102404" name="Picture 5" descr="20086780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2057" y="1752600"/>
            <a:ext cx="366747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13886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1143000" y="762000"/>
            <a:ext cx="7159625" cy="1216025"/>
          </a:xfrm>
        </p:spPr>
        <p:txBody>
          <a:bodyPr>
            <a:normAutofit fontScale="90000"/>
          </a:bodyPr>
          <a:lstStyle/>
          <a:p>
            <a:pPr algn="ctr" eaLnBrk="1" hangingPunct="1"/>
            <a:r>
              <a:rPr lang="en-US" b="1" dirty="0" smtClean="0">
                <a:solidFill>
                  <a:schemeClr val="tx1"/>
                </a:solidFill>
                <a:latin typeface="Times New Roman" pitchFamily="18" charset="0"/>
              </a:rPr>
              <a:t>Franklin Roosevelt’s New Deal as a response to the depression</a:t>
            </a:r>
            <a:br>
              <a:rPr lang="en-US" b="1" dirty="0" smtClean="0">
                <a:solidFill>
                  <a:schemeClr val="tx1"/>
                </a:solidFill>
                <a:latin typeface="Times New Roman" pitchFamily="18" charset="0"/>
              </a:rPr>
            </a:br>
            <a:r>
              <a:rPr lang="en-US" b="1" dirty="0" smtClean="0">
                <a:solidFill>
                  <a:schemeClr val="tx1"/>
                </a:solidFill>
                <a:latin typeface="Times New Roman" pitchFamily="18" charset="0"/>
              </a:rPr>
              <a:t/>
            </a:r>
            <a:br>
              <a:rPr lang="en-US" b="1" dirty="0" smtClean="0">
                <a:solidFill>
                  <a:schemeClr val="tx1"/>
                </a:solidFill>
                <a:latin typeface="Times New Roman" pitchFamily="18" charset="0"/>
              </a:rPr>
            </a:br>
            <a:r>
              <a:rPr lang="en-US" b="1" dirty="0" smtClean="0">
                <a:solidFill>
                  <a:schemeClr val="tx1"/>
                </a:solidFill>
                <a:latin typeface="Times New Roman" pitchFamily="18" charset="0"/>
              </a:rPr>
              <a:t>Standard 18</a:t>
            </a:r>
            <a:endParaRPr lang="en-US" dirty="0" smtClean="0">
              <a:solidFill>
                <a:schemeClr val="tx1"/>
              </a:solidFill>
              <a:latin typeface="Times New Roman" pitchFamily="18" charset="0"/>
            </a:endParaRPr>
          </a:p>
        </p:txBody>
      </p:sp>
      <p:pic>
        <p:nvPicPr>
          <p:cNvPr id="10342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133600"/>
            <a:ext cx="4724400" cy="415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26158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304800" y="762000"/>
            <a:ext cx="8534400" cy="758952"/>
          </a:xfrm>
        </p:spPr>
        <p:txBody>
          <a:bodyPr>
            <a:noAutofit/>
          </a:bodyPr>
          <a:lstStyle/>
          <a:p>
            <a:pPr eaLnBrk="1" hangingPunct="1"/>
            <a:r>
              <a:rPr lang="en-US" sz="3600" b="1" dirty="0" smtClean="0">
                <a:solidFill>
                  <a:schemeClr val="tx1"/>
                </a:solidFill>
                <a:latin typeface="Times New Roman" pitchFamily="18" charset="0"/>
              </a:rPr>
              <a:t>                   Putting People to Work</a:t>
            </a:r>
            <a:br>
              <a:rPr lang="en-US" sz="3600" b="1" dirty="0" smtClean="0">
                <a:solidFill>
                  <a:schemeClr val="tx1"/>
                </a:solidFill>
                <a:latin typeface="Times New Roman" pitchFamily="18" charset="0"/>
              </a:rPr>
            </a:br>
            <a:endParaRPr lang="en-US" sz="3600" b="1" dirty="0" smtClean="0">
              <a:solidFill>
                <a:schemeClr val="tx1"/>
              </a:solidFill>
              <a:latin typeface="Times New Roman" pitchFamily="18" charset="0"/>
            </a:endParaRPr>
          </a:p>
        </p:txBody>
      </p:sp>
      <p:sp>
        <p:nvSpPr>
          <p:cNvPr id="104451" name="Rectangle 3"/>
          <p:cNvSpPr>
            <a:spLocks noGrp="1" noChangeArrowheads="1"/>
          </p:cNvSpPr>
          <p:nvPr>
            <p:ph sz="quarter" idx="1"/>
          </p:nvPr>
        </p:nvSpPr>
        <p:spPr>
          <a:xfrm>
            <a:off x="304800" y="2209800"/>
            <a:ext cx="8302625" cy="4341813"/>
          </a:xfrm>
        </p:spPr>
        <p:txBody>
          <a:bodyPr>
            <a:normAutofit/>
          </a:bodyPr>
          <a:lstStyle/>
          <a:p>
            <a:pPr eaLnBrk="1" hangingPunct="1">
              <a:lnSpc>
                <a:spcPct val="90000"/>
              </a:lnSpc>
            </a:pPr>
            <a:r>
              <a:rPr lang="en-US" sz="2400" dirty="0" smtClean="0">
                <a:latin typeface="Times New Roman" pitchFamily="18" charset="0"/>
              </a:rPr>
              <a:t>One of Roosevelt’s major New Deal programs was the </a:t>
            </a:r>
            <a:r>
              <a:rPr lang="en-US" sz="2400" b="1" dirty="0" smtClean="0">
                <a:latin typeface="Times New Roman" pitchFamily="18" charset="0"/>
              </a:rPr>
              <a:t>Tennessee Valley Authority </a:t>
            </a:r>
            <a:r>
              <a:rPr lang="en-US" sz="2400" dirty="0" smtClean="0">
                <a:latin typeface="Times New Roman" pitchFamily="18" charset="0"/>
              </a:rPr>
              <a:t>(TVA). </a:t>
            </a:r>
          </a:p>
          <a:p>
            <a:pPr eaLnBrk="1" hangingPunct="1">
              <a:lnSpc>
                <a:spcPct val="90000"/>
              </a:lnSpc>
            </a:pPr>
            <a:r>
              <a:rPr lang="en-US" sz="2400" dirty="0" smtClean="0">
                <a:latin typeface="Times New Roman" pitchFamily="18" charset="0"/>
              </a:rPr>
              <a:t>This was established in 1933 to </a:t>
            </a:r>
            <a:r>
              <a:rPr lang="en-US" sz="2400" b="1" dirty="0" smtClean="0">
                <a:latin typeface="Times New Roman" pitchFamily="18" charset="0"/>
              </a:rPr>
              <a:t>build dams </a:t>
            </a:r>
            <a:r>
              <a:rPr lang="en-US" sz="2400" dirty="0" smtClean="0">
                <a:latin typeface="Times New Roman" pitchFamily="18" charset="0"/>
              </a:rPr>
              <a:t>and </a:t>
            </a:r>
            <a:r>
              <a:rPr lang="en-US" sz="2400" b="1" dirty="0" smtClean="0">
                <a:latin typeface="Times New Roman" pitchFamily="18" charset="0"/>
              </a:rPr>
              <a:t>power plants </a:t>
            </a:r>
            <a:r>
              <a:rPr lang="en-US" sz="2400" dirty="0" smtClean="0">
                <a:latin typeface="Times New Roman" pitchFamily="18" charset="0"/>
              </a:rPr>
              <a:t>along the Tennessee River and its tributaries. The Tennessee Valley itself runs through seven states, so the project was very large.</a:t>
            </a:r>
          </a:p>
          <a:p>
            <a:pPr eaLnBrk="1" hangingPunct="1">
              <a:lnSpc>
                <a:spcPct val="90000"/>
              </a:lnSpc>
            </a:pPr>
            <a:r>
              <a:rPr lang="en-US" sz="2400" dirty="0" smtClean="0">
                <a:latin typeface="Times New Roman" pitchFamily="18" charset="0"/>
              </a:rPr>
              <a:t>The TVA built dozens of dams to control the environment by </a:t>
            </a:r>
            <a:r>
              <a:rPr lang="en-US" sz="2400" b="1" dirty="0" smtClean="0">
                <a:latin typeface="Times New Roman" pitchFamily="18" charset="0"/>
              </a:rPr>
              <a:t>preventing disastrous floods</a:t>
            </a:r>
            <a:r>
              <a:rPr lang="en-US" sz="2400" dirty="0" smtClean="0">
                <a:latin typeface="Times New Roman" pitchFamily="18" charset="0"/>
              </a:rPr>
              <a:t>. </a:t>
            </a:r>
          </a:p>
          <a:p>
            <a:pPr eaLnBrk="1" hangingPunct="1">
              <a:lnSpc>
                <a:spcPct val="90000"/>
              </a:lnSpc>
            </a:pPr>
            <a:r>
              <a:rPr lang="en-US" sz="2400" dirty="0" smtClean="0">
                <a:latin typeface="Times New Roman" pitchFamily="18" charset="0"/>
              </a:rPr>
              <a:t>Each dam had its own power plants, parks, and navigation aids, and their construction </a:t>
            </a:r>
            <a:r>
              <a:rPr lang="en-US" sz="2400" b="1" dirty="0" smtClean="0">
                <a:latin typeface="Times New Roman" pitchFamily="18" charset="0"/>
              </a:rPr>
              <a:t>created hundreds of jobs </a:t>
            </a:r>
            <a:r>
              <a:rPr lang="en-US" sz="2400" dirty="0" smtClean="0">
                <a:latin typeface="Times New Roman" pitchFamily="18" charset="0"/>
              </a:rPr>
              <a:t>for unemployed workers.</a:t>
            </a:r>
          </a:p>
          <a:p>
            <a:pPr eaLnBrk="1" hangingPunct="1">
              <a:lnSpc>
                <a:spcPct val="90000"/>
              </a:lnSpc>
              <a:buFont typeface="Wingdings" pitchFamily="2" charset="2"/>
              <a:buNone/>
            </a:pPr>
            <a:endParaRPr lang="en-US" sz="2800" dirty="0" smtClean="0">
              <a:latin typeface="Times New Roman" pitchFamily="18" charset="0"/>
            </a:endParaRPr>
          </a:p>
          <a:p>
            <a:pPr eaLnBrk="1" hangingPunct="1">
              <a:lnSpc>
                <a:spcPct val="90000"/>
              </a:lnSpc>
            </a:pPr>
            <a:endParaRPr lang="en-US" sz="2800" dirty="0" smtClean="0">
              <a:latin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8600"/>
            <a:ext cx="2362200" cy="1881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76963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685800" y="838200"/>
            <a:ext cx="7313613" cy="688975"/>
          </a:xfrm>
        </p:spPr>
        <p:txBody>
          <a:bodyPr>
            <a:normAutofit fontScale="90000"/>
          </a:bodyPr>
          <a:lstStyle/>
          <a:p>
            <a:pPr algn="ctr" eaLnBrk="1" hangingPunct="1"/>
            <a:r>
              <a:rPr lang="en-US" sz="3200" b="1" dirty="0" smtClean="0">
                <a:solidFill>
                  <a:schemeClr val="tx1"/>
                </a:solidFill>
              </a:rPr>
              <a:t>Second New Deal</a:t>
            </a:r>
            <a:r>
              <a:rPr lang="en-US" sz="3200" b="1" dirty="0" smtClean="0"/>
              <a:t/>
            </a:r>
            <a:br>
              <a:rPr lang="en-US" sz="3200" b="1" dirty="0" smtClean="0"/>
            </a:br>
            <a:endParaRPr lang="en-US" sz="3200" b="1" dirty="0" smtClean="0"/>
          </a:p>
        </p:txBody>
      </p:sp>
      <p:sp>
        <p:nvSpPr>
          <p:cNvPr id="105475" name="Rectangle 3"/>
          <p:cNvSpPr>
            <a:spLocks noGrp="1" noChangeArrowheads="1"/>
          </p:cNvSpPr>
          <p:nvPr>
            <p:ph sz="quarter" idx="1"/>
          </p:nvPr>
        </p:nvSpPr>
        <p:spPr>
          <a:xfrm>
            <a:off x="228600" y="1752600"/>
            <a:ext cx="8456613" cy="4418013"/>
          </a:xfrm>
        </p:spPr>
        <p:txBody>
          <a:bodyPr/>
          <a:lstStyle/>
          <a:p>
            <a:pPr eaLnBrk="1" hangingPunct="1">
              <a:lnSpc>
                <a:spcPct val="80000"/>
              </a:lnSpc>
            </a:pPr>
            <a:r>
              <a:rPr lang="en-US" sz="2000" dirty="0" smtClean="0"/>
              <a:t>The Second New Deal refers to the programs President Roosevelt instituted after his original New Deal failed to completely fix the American economy. </a:t>
            </a:r>
          </a:p>
          <a:p>
            <a:pPr eaLnBrk="1" hangingPunct="1">
              <a:lnSpc>
                <a:spcPct val="80000"/>
              </a:lnSpc>
            </a:pPr>
            <a:endParaRPr lang="en-US" sz="2000" dirty="0" smtClean="0"/>
          </a:p>
          <a:p>
            <a:pPr eaLnBrk="1" hangingPunct="1">
              <a:lnSpc>
                <a:spcPct val="80000"/>
              </a:lnSpc>
            </a:pPr>
            <a:r>
              <a:rPr lang="en-US" sz="2000" dirty="0" smtClean="0"/>
              <a:t>The National Labor Relations Act, better known as the </a:t>
            </a:r>
            <a:r>
              <a:rPr lang="en-US" sz="2000" b="1" dirty="0" smtClean="0"/>
              <a:t>Wagner Act</a:t>
            </a:r>
            <a:r>
              <a:rPr lang="en-US" sz="2000" dirty="0" smtClean="0"/>
              <a:t>, was one of the first reforms of Roosevelt’s </a:t>
            </a:r>
            <a:r>
              <a:rPr lang="en-US" sz="2000" b="1" dirty="0" smtClean="0"/>
              <a:t>Second New Deal</a:t>
            </a:r>
            <a:r>
              <a:rPr lang="en-US" sz="2000" dirty="0" smtClean="0"/>
              <a:t>. </a:t>
            </a:r>
          </a:p>
          <a:p>
            <a:pPr eaLnBrk="1" hangingPunct="1">
              <a:lnSpc>
                <a:spcPct val="80000"/>
              </a:lnSpc>
            </a:pPr>
            <a:endParaRPr lang="en-US" sz="2000" dirty="0"/>
          </a:p>
          <a:p>
            <a:pPr eaLnBrk="1" hangingPunct="1">
              <a:lnSpc>
                <a:spcPct val="80000"/>
              </a:lnSpc>
            </a:pPr>
            <a:r>
              <a:rPr lang="en-US" sz="2000" dirty="0" smtClean="0"/>
              <a:t>This law established collective bargaining rights for workers and prohibited such unfair labor practices as intimidating workers, attempting to keep workers from organizing unions, and firing union members. </a:t>
            </a:r>
          </a:p>
          <a:p>
            <a:pPr eaLnBrk="1" hangingPunct="1">
              <a:lnSpc>
                <a:spcPct val="80000"/>
              </a:lnSpc>
            </a:pPr>
            <a:endParaRPr lang="en-US" sz="2000" dirty="0" smtClean="0"/>
          </a:p>
          <a:p>
            <a:pPr eaLnBrk="1" hangingPunct="1">
              <a:lnSpc>
                <a:spcPct val="80000"/>
              </a:lnSpc>
            </a:pPr>
            <a:r>
              <a:rPr lang="en-US" sz="2000" dirty="0" smtClean="0"/>
              <a:t>The </a:t>
            </a:r>
            <a:r>
              <a:rPr lang="en-US" sz="2000" b="1" dirty="0" smtClean="0"/>
              <a:t>Wagner Act </a:t>
            </a:r>
            <a:r>
              <a:rPr lang="en-US" sz="2000" dirty="0" smtClean="0"/>
              <a:t>also set up a government agency where workers could </a:t>
            </a:r>
            <a:r>
              <a:rPr lang="en-US" sz="2000" b="1" dirty="0" smtClean="0"/>
              <a:t>testify about unfair labor practices </a:t>
            </a:r>
            <a:r>
              <a:rPr lang="en-US" sz="2000" dirty="0" smtClean="0"/>
              <a:t>and hold elections to decide whether or not to unionize.</a:t>
            </a:r>
          </a:p>
          <a:p>
            <a:pPr eaLnBrk="1" hangingPunct="1">
              <a:lnSpc>
                <a:spcPct val="80000"/>
              </a:lnSpc>
            </a:pPr>
            <a:endParaRPr lang="en-US" sz="2400" dirty="0" smtClean="0">
              <a:latin typeface="Times New Roman" pitchFamily="18" charset="0"/>
            </a:endParaRPr>
          </a:p>
        </p:txBody>
      </p:sp>
    </p:spTree>
    <p:extLst>
      <p:ext uri="{BB962C8B-B14F-4D97-AF65-F5344CB8AC3E}">
        <p14:creationId xmlns:p14="http://schemas.microsoft.com/office/powerpoint/2010/main" val="1518629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Grp="1" noChangeArrowheads="1"/>
          </p:cNvSpPr>
          <p:nvPr>
            <p:ph sz="quarter" idx="1"/>
          </p:nvPr>
        </p:nvSpPr>
        <p:spPr>
          <a:xfrm>
            <a:off x="228600" y="1524000"/>
            <a:ext cx="8455025" cy="4418013"/>
          </a:xfrm>
        </p:spPr>
        <p:txBody>
          <a:bodyPr>
            <a:normAutofit/>
          </a:bodyPr>
          <a:lstStyle/>
          <a:p>
            <a:pPr eaLnBrk="1" hangingPunct="1">
              <a:lnSpc>
                <a:spcPct val="90000"/>
              </a:lnSpc>
            </a:pPr>
            <a:r>
              <a:rPr lang="en-US" sz="2400" dirty="0" smtClean="0"/>
              <a:t>After passage of the Wagner Act, industrial workers began to unionize. The American Federation of Labor </a:t>
            </a:r>
            <a:r>
              <a:rPr lang="en-US" sz="2400" b="1" dirty="0" smtClean="0"/>
              <a:t>(AFL)</a:t>
            </a:r>
            <a:r>
              <a:rPr lang="en-US" sz="2400" dirty="0" smtClean="0"/>
              <a:t> was hesitant to organize </a:t>
            </a:r>
            <a:r>
              <a:rPr lang="en-US" sz="2400" b="1" dirty="0" smtClean="0"/>
              <a:t>industrial unionism</a:t>
            </a:r>
            <a:r>
              <a:rPr lang="en-US" sz="2400" dirty="0" smtClean="0"/>
              <a:t>, because it was committed to craft-based workers such as carpenters and railroad engineers.</a:t>
            </a:r>
          </a:p>
          <a:p>
            <a:pPr eaLnBrk="1" hangingPunct="1">
              <a:lnSpc>
                <a:spcPct val="90000"/>
              </a:lnSpc>
            </a:pPr>
            <a:endParaRPr lang="en-US" sz="2400" dirty="0" smtClean="0"/>
          </a:p>
          <a:p>
            <a:pPr eaLnBrk="1" hangingPunct="1">
              <a:lnSpc>
                <a:spcPct val="90000"/>
              </a:lnSpc>
            </a:pPr>
            <a:r>
              <a:rPr lang="en-US" sz="2400" dirty="0" smtClean="0"/>
              <a:t>As a consequence, the Congress of Industrial Organizations </a:t>
            </a:r>
            <a:r>
              <a:rPr lang="en-US" sz="2400" b="1" dirty="0" smtClean="0"/>
              <a:t>(CIO) </a:t>
            </a:r>
            <a:r>
              <a:rPr lang="en-US" sz="2400" dirty="0" smtClean="0"/>
              <a:t>was created to represent industrial workers who felt they were not being represented by the AFL. </a:t>
            </a:r>
          </a:p>
          <a:p>
            <a:pPr eaLnBrk="1" hangingPunct="1">
              <a:lnSpc>
                <a:spcPct val="90000"/>
              </a:lnSpc>
            </a:pPr>
            <a:endParaRPr lang="en-US" sz="2400" dirty="0" smtClean="0"/>
          </a:p>
          <a:p>
            <a:pPr eaLnBrk="1" hangingPunct="1">
              <a:lnSpc>
                <a:spcPct val="90000"/>
              </a:lnSpc>
            </a:pPr>
            <a:r>
              <a:rPr lang="en-US" sz="2400" dirty="0" smtClean="0"/>
              <a:t>The AFL and CIO </a:t>
            </a:r>
            <a:r>
              <a:rPr lang="en-US" sz="2400" b="1" dirty="0" smtClean="0"/>
              <a:t>clashed on and off before merging in 1955 to become the AFL-CIO </a:t>
            </a:r>
            <a:r>
              <a:rPr lang="en-US" sz="2400" dirty="0" smtClean="0"/>
              <a:t>that exists today.</a:t>
            </a:r>
          </a:p>
          <a:p>
            <a:pPr eaLnBrk="1" hangingPunct="1">
              <a:lnSpc>
                <a:spcPct val="90000"/>
              </a:lnSpc>
              <a:buFont typeface="Wingdings" pitchFamily="2" charset="2"/>
              <a:buNone/>
            </a:pPr>
            <a:endParaRPr lang="en-US" sz="2400" dirty="0" smtClean="0">
              <a:latin typeface="Times New Roman" pitchFamily="18" charset="0"/>
            </a:endParaRPr>
          </a:p>
        </p:txBody>
      </p:sp>
      <p:sp>
        <p:nvSpPr>
          <p:cNvPr id="3" name="Rectangle 6"/>
          <p:cNvSpPr>
            <a:spLocks noGrp="1" noChangeArrowheads="1"/>
          </p:cNvSpPr>
          <p:nvPr>
            <p:ph type="title"/>
          </p:nvPr>
        </p:nvSpPr>
        <p:spPr>
          <a:xfrm>
            <a:off x="301752" y="228600"/>
            <a:ext cx="8534400" cy="758952"/>
          </a:xfrm>
        </p:spPr>
        <p:txBody>
          <a:bodyPr/>
          <a:lstStyle/>
          <a:p>
            <a:pPr eaLnBrk="1" hangingPunct="1"/>
            <a:r>
              <a:rPr lang="en-US" dirty="0" smtClean="0"/>
              <a:t>Wagner Act &amp; AFL-CIO</a:t>
            </a:r>
          </a:p>
        </p:txBody>
      </p:sp>
    </p:spTree>
    <p:extLst>
      <p:ext uri="{BB962C8B-B14F-4D97-AF65-F5344CB8AC3E}">
        <p14:creationId xmlns:p14="http://schemas.microsoft.com/office/powerpoint/2010/main" val="28548358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6"/>
          <p:cNvSpPr>
            <a:spLocks noGrp="1" noChangeArrowheads="1"/>
          </p:cNvSpPr>
          <p:nvPr>
            <p:ph type="title"/>
          </p:nvPr>
        </p:nvSpPr>
        <p:spPr/>
        <p:txBody>
          <a:bodyPr/>
          <a:lstStyle/>
          <a:p>
            <a:pPr eaLnBrk="1" hangingPunct="1"/>
            <a:r>
              <a:rPr lang="en-US" dirty="0" smtClean="0"/>
              <a:t>Question Time </a:t>
            </a:r>
          </a:p>
        </p:txBody>
      </p:sp>
      <p:pic>
        <p:nvPicPr>
          <p:cNvPr id="107523" name="Picture 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4876800" y="1828800"/>
            <a:ext cx="4038600" cy="40445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7525" name="Rectangle 5"/>
          <p:cNvSpPr>
            <a:spLocks noChangeArrowheads="1"/>
          </p:cNvSpPr>
          <p:nvPr/>
        </p:nvSpPr>
        <p:spPr bwMode="auto">
          <a:xfrm>
            <a:off x="152400" y="2277775"/>
            <a:ext cx="49530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2400" b="1" dirty="0"/>
              <a:t>Which development directly contributed to the increase shown in the graph? </a:t>
            </a:r>
          </a:p>
          <a:p>
            <a:pPr marL="457200" indent="-457200">
              <a:buFont typeface="+mj-lt"/>
              <a:buAutoNum type="alphaUcPeriod"/>
            </a:pPr>
            <a:r>
              <a:rPr lang="en-US" sz="2400" dirty="0" smtClean="0"/>
              <a:t>Social </a:t>
            </a:r>
            <a:r>
              <a:rPr lang="en-US" sz="2400" dirty="0"/>
              <a:t>Security </a:t>
            </a:r>
          </a:p>
          <a:p>
            <a:pPr marL="457200" indent="-457200">
              <a:buFont typeface="+mj-lt"/>
              <a:buAutoNum type="alphaUcPeriod"/>
            </a:pPr>
            <a:r>
              <a:rPr lang="en-US" sz="2400" dirty="0" smtClean="0"/>
              <a:t>the </a:t>
            </a:r>
            <a:r>
              <a:rPr lang="en-US" sz="2400" dirty="0"/>
              <a:t>Wagner Act </a:t>
            </a:r>
          </a:p>
          <a:p>
            <a:pPr marL="457200" indent="-457200">
              <a:buFont typeface="+mj-lt"/>
              <a:buAutoNum type="alphaUcPeriod"/>
            </a:pPr>
            <a:r>
              <a:rPr lang="en-US" sz="2400" dirty="0" smtClean="0"/>
              <a:t>the </a:t>
            </a:r>
            <a:r>
              <a:rPr lang="en-US" sz="2400" dirty="0"/>
              <a:t>Marshall Plan </a:t>
            </a:r>
          </a:p>
          <a:p>
            <a:pPr marL="457200" indent="-457200">
              <a:buFont typeface="+mj-lt"/>
              <a:buAutoNum type="alphaUcPeriod"/>
            </a:pPr>
            <a:r>
              <a:rPr lang="en-US" sz="2400" dirty="0" smtClean="0"/>
              <a:t>the </a:t>
            </a:r>
            <a:r>
              <a:rPr lang="en-US" sz="2400" dirty="0"/>
              <a:t>Roosevelt Corollary</a:t>
            </a:r>
          </a:p>
          <a:p>
            <a:endParaRPr lang="en-US" sz="2400" dirty="0"/>
          </a:p>
        </p:txBody>
      </p:sp>
    </p:spTree>
    <p:extLst>
      <p:ext uri="{BB962C8B-B14F-4D97-AF65-F5344CB8AC3E}">
        <p14:creationId xmlns:p14="http://schemas.microsoft.com/office/powerpoint/2010/main" val="27398971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4"/>
          <p:cNvSpPr>
            <a:spLocks noGrp="1" noChangeArrowheads="1"/>
          </p:cNvSpPr>
          <p:nvPr>
            <p:ph type="title"/>
          </p:nvPr>
        </p:nvSpPr>
        <p:spPr/>
        <p:txBody>
          <a:bodyPr/>
          <a:lstStyle/>
          <a:p>
            <a:pPr eaLnBrk="1" hangingPunct="1"/>
            <a:r>
              <a:rPr lang="en-US" dirty="0" smtClean="0"/>
              <a:t>Answer</a:t>
            </a:r>
          </a:p>
        </p:txBody>
      </p:sp>
      <p:sp>
        <p:nvSpPr>
          <p:cNvPr id="112643" name="Rectangle 3"/>
          <p:cNvSpPr>
            <a:spLocks noGrp="1" noChangeArrowheads="1"/>
          </p:cNvSpPr>
          <p:nvPr>
            <p:ph sz="half" idx="1"/>
          </p:nvPr>
        </p:nvSpPr>
        <p:spPr>
          <a:xfrm>
            <a:off x="228600" y="1676400"/>
            <a:ext cx="4876800" cy="4114800"/>
          </a:xfrm>
        </p:spPr>
        <p:txBody>
          <a:bodyPr/>
          <a:lstStyle/>
          <a:p>
            <a:pPr marL="0" indent="0" eaLnBrk="1" hangingPunct="1">
              <a:buFont typeface="Wingdings" pitchFamily="2" charset="2"/>
              <a:buNone/>
              <a:defRPr/>
            </a:pPr>
            <a:r>
              <a:rPr lang="en-US" sz="2400" b="1" dirty="0" smtClean="0"/>
              <a:t>Which development directly contributed to the increase shown in the graph? </a:t>
            </a:r>
          </a:p>
          <a:p>
            <a:pPr marL="457200" lvl="0" indent="-457200">
              <a:spcBef>
                <a:spcPts val="0"/>
              </a:spcBef>
              <a:buClrTx/>
              <a:buSzTx/>
              <a:buFont typeface="+mj-lt"/>
              <a:buAutoNum type="alphaUcPeriod"/>
            </a:pPr>
            <a:r>
              <a:rPr lang="en-US" sz="2400" dirty="0">
                <a:solidFill>
                  <a:prstClr val="black"/>
                </a:solidFill>
              </a:rPr>
              <a:t>Social Security </a:t>
            </a:r>
          </a:p>
          <a:p>
            <a:pPr marL="457200" lvl="0" indent="-457200">
              <a:spcBef>
                <a:spcPts val="0"/>
              </a:spcBef>
              <a:buClrTx/>
              <a:buSzTx/>
              <a:buFont typeface="+mj-lt"/>
              <a:buAutoNum type="alphaUcPeriod"/>
            </a:pPr>
            <a:r>
              <a:rPr lang="en-US" sz="2400" b="1" dirty="0">
                <a:solidFill>
                  <a:prstClr val="black"/>
                </a:solidFill>
              </a:rPr>
              <a:t>the Wagner Act </a:t>
            </a:r>
          </a:p>
          <a:p>
            <a:pPr marL="457200" lvl="0" indent="-457200">
              <a:spcBef>
                <a:spcPts val="0"/>
              </a:spcBef>
              <a:buClrTx/>
              <a:buSzTx/>
              <a:buFont typeface="+mj-lt"/>
              <a:buAutoNum type="alphaUcPeriod"/>
            </a:pPr>
            <a:r>
              <a:rPr lang="en-US" sz="2400" dirty="0">
                <a:solidFill>
                  <a:prstClr val="black"/>
                </a:solidFill>
              </a:rPr>
              <a:t>the Marshall Plan </a:t>
            </a:r>
          </a:p>
          <a:p>
            <a:pPr marL="457200" lvl="0" indent="-457200">
              <a:spcBef>
                <a:spcPts val="0"/>
              </a:spcBef>
              <a:buClrTx/>
              <a:buSzTx/>
              <a:buFont typeface="+mj-lt"/>
              <a:buAutoNum type="alphaUcPeriod"/>
            </a:pPr>
            <a:r>
              <a:rPr lang="en-US" sz="2400" dirty="0">
                <a:solidFill>
                  <a:prstClr val="black"/>
                </a:solidFill>
              </a:rPr>
              <a:t>the Roosevelt Corollary</a:t>
            </a:r>
          </a:p>
          <a:p>
            <a:pPr eaLnBrk="1" hangingPunct="1">
              <a:defRPr/>
            </a:pPr>
            <a:endParaRPr lang="en-US" sz="2400" b="1" dirty="0" smtClean="0"/>
          </a:p>
        </p:txBody>
      </p:sp>
      <p:pic>
        <p:nvPicPr>
          <p:cNvPr id="108548" name="Picture 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738813" y="1600200"/>
            <a:ext cx="2944812" cy="3352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032644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838200" y="0"/>
            <a:ext cx="7313612" cy="1143000"/>
          </a:xfrm>
        </p:spPr>
        <p:txBody>
          <a:bodyPr/>
          <a:lstStyle/>
          <a:p>
            <a:pPr eaLnBrk="1" hangingPunct="1"/>
            <a:r>
              <a:rPr lang="en-US" b="1" dirty="0" smtClean="0">
                <a:solidFill>
                  <a:schemeClr val="tx1"/>
                </a:solidFill>
              </a:rPr>
              <a:t>Social Security Act of 1935 </a:t>
            </a:r>
          </a:p>
        </p:txBody>
      </p:sp>
      <p:sp>
        <p:nvSpPr>
          <p:cNvPr id="109571" name="Rectangle 3"/>
          <p:cNvSpPr>
            <a:spLocks noGrp="1" noChangeArrowheads="1"/>
          </p:cNvSpPr>
          <p:nvPr>
            <p:ph type="body" sz="half" idx="1"/>
          </p:nvPr>
        </p:nvSpPr>
        <p:spPr>
          <a:xfrm>
            <a:off x="533400" y="1827213"/>
            <a:ext cx="8150225" cy="1981200"/>
          </a:xfrm>
        </p:spPr>
        <p:txBody>
          <a:bodyPr/>
          <a:lstStyle/>
          <a:p>
            <a:pPr marL="0" indent="0" eaLnBrk="1" hangingPunct="1">
              <a:buNone/>
            </a:pPr>
            <a:r>
              <a:rPr lang="en-US" sz="2400" dirty="0" smtClean="0"/>
              <a:t>One of the most important actions of the Second New Deal was the </a:t>
            </a:r>
            <a:r>
              <a:rPr lang="en-US" sz="2400" b="1" dirty="0" smtClean="0"/>
              <a:t>Social Security Act</a:t>
            </a:r>
            <a:r>
              <a:rPr lang="en-US" sz="2400" dirty="0" smtClean="0"/>
              <a:t>, which was passed in 1935. </a:t>
            </a:r>
          </a:p>
        </p:txBody>
      </p:sp>
      <p:pic>
        <p:nvPicPr>
          <p:cNvPr id="109572" name="Picture 7" descr="social-security-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867891"/>
            <a:ext cx="4572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51896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lang="en-US" sz="3200" dirty="0" smtClean="0"/>
              <a:t>S.S. Act consisted of three programs:</a:t>
            </a:r>
          </a:p>
        </p:txBody>
      </p:sp>
      <p:sp>
        <p:nvSpPr>
          <p:cNvPr id="110595" name="Rectangle 3"/>
          <p:cNvSpPr>
            <a:spLocks noGrp="1" noChangeArrowheads="1"/>
          </p:cNvSpPr>
          <p:nvPr>
            <p:ph sz="quarter" idx="1"/>
          </p:nvPr>
        </p:nvSpPr>
        <p:spPr>
          <a:xfrm>
            <a:off x="457200" y="1827213"/>
            <a:ext cx="8305799" cy="4573587"/>
          </a:xfrm>
        </p:spPr>
        <p:txBody>
          <a:bodyPr>
            <a:normAutofit/>
          </a:bodyPr>
          <a:lstStyle/>
          <a:p>
            <a:pPr marL="457200" indent="-457200" eaLnBrk="1" hangingPunct="1">
              <a:buFont typeface="+mj-lt"/>
              <a:buAutoNum type="arabicPeriod"/>
            </a:pPr>
            <a:r>
              <a:rPr lang="en-US" sz="2500" dirty="0" smtClean="0"/>
              <a:t>Old-age insurance for </a:t>
            </a:r>
            <a:r>
              <a:rPr lang="en-US" sz="2500" b="1" dirty="0" smtClean="0"/>
              <a:t>retirees aged 65 or older </a:t>
            </a:r>
            <a:r>
              <a:rPr lang="en-US" sz="2500" dirty="0" smtClean="0"/>
              <a:t>and their spouses, paid half by the employee and half by the employer.</a:t>
            </a:r>
          </a:p>
          <a:p>
            <a:pPr marL="457200" indent="-457200" eaLnBrk="1" hangingPunct="1">
              <a:buFont typeface="+mj-lt"/>
              <a:buAutoNum type="arabicPeriod"/>
            </a:pPr>
            <a:endParaRPr lang="en-US" sz="2500" dirty="0" smtClean="0"/>
          </a:p>
          <a:p>
            <a:pPr marL="457200" indent="-457200" eaLnBrk="1" hangingPunct="1">
              <a:buFont typeface="+mj-lt"/>
              <a:buAutoNum type="arabicPeriod"/>
            </a:pPr>
            <a:r>
              <a:rPr lang="en-US" sz="2500" b="1" dirty="0" smtClean="0"/>
              <a:t>Unemployment compensation </a:t>
            </a:r>
            <a:r>
              <a:rPr lang="en-US" sz="2500" dirty="0" smtClean="0"/>
              <a:t>paid by a federal tax on employers and administered by the states</a:t>
            </a:r>
          </a:p>
          <a:p>
            <a:pPr marL="457200" indent="-457200" eaLnBrk="1" hangingPunct="1">
              <a:buFont typeface="+mj-lt"/>
              <a:buAutoNum type="arabicPeriod"/>
            </a:pPr>
            <a:endParaRPr lang="en-US" sz="2500" dirty="0" smtClean="0"/>
          </a:p>
          <a:p>
            <a:pPr marL="457200" indent="-457200" eaLnBrk="1" hangingPunct="1">
              <a:buFont typeface="+mj-lt"/>
              <a:buAutoNum type="arabicPeriod"/>
            </a:pPr>
            <a:r>
              <a:rPr lang="en-US" sz="2500" dirty="0" smtClean="0"/>
              <a:t>Aid for the </a:t>
            </a:r>
            <a:r>
              <a:rPr lang="en-US" sz="2500" b="1" dirty="0" smtClean="0"/>
              <a:t>disabled</a:t>
            </a:r>
            <a:r>
              <a:rPr lang="en-US" sz="2500" dirty="0" smtClean="0"/>
              <a:t> and for </a:t>
            </a:r>
            <a:r>
              <a:rPr lang="en-US" sz="2500" b="1" dirty="0" smtClean="0"/>
              <a:t>families with dependent children </a:t>
            </a:r>
            <a:r>
              <a:rPr lang="en-US" sz="2500" dirty="0" smtClean="0"/>
              <a:t>paid by the federal government and administered by the states</a:t>
            </a:r>
          </a:p>
          <a:p>
            <a:pPr eaLnBrk="1" hangingPunct="1"/>
            <a:endParaRPr lang="en-US" sz="2000" dirty="0" smtClean="0">
              <a:latin typeface="Times New Roman" pitchFamily="18" charset="0"/>
            </a:endParaRPr>
          </a:p>
          <a:p>
            <a:pPr eaLnBrk="1" hangingPunct="1"/>
            <a:endParaRPr lang="en-US" sz="2500" dirty="0" smtClean="0"/>
          </a:p>
        </p:txBody>
      </p:sp>
    </p:spTree>
    <p:extLst>
      <p:ext uri="{BB962C8B-B14F-4D97-AF65-F5344CB8AC3E}">
        <p14:creationId xmlns:p14="http://schemas.microsoft.com/office/powerpoint/2010/main" val="1783767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8"/>
          <p:cNvSpPr>
            <a:spLocks noGrp="1" noChangeArrowheads="1"/>
          </p:cNvSpPr>
          <p:nvPr>
            <p:ph type="title"/>
          </p:nvPr>
        </p:nvSpPr>
        <p:spPr>
          <a:xfrm>
            <a:off x="1371600" y="0"/>
            <a:ext cx="7313613" cy="914400"/>
          </a:xfrm>
        </p:spPr>
        <p:txBody>
          <a:bodyPr>
            <a:normAutofit/>
          </a:bodyPr>
          <a:lstStyle/>
          <a:p>
            <a:pPr eaLnBrk="1" hangingPunct="1"/>
            <a:r>
              <a:rPr lang="en-US" dirty="0" smtClean="0">
                <a:solidFill>
                  <a:schemeClr val="tx1"/>
                </a:solidFill>
              </a:rPr>
              <a:t>German </a:t>
            </a:r>
            <a:r>
              <a:rPr lang="en-US" b="1" i="1" dirty="0" err="1" smtClean="0">
                <a:solidFill>
                  <a:schemeClr val="tx1"/>
                </a:solidFill>
              </a:rPr>
              <a:t>Unterseeboot</a:t>
            </a:r>
            <a:r>
              <a:rPr lang="en-US" dirty="0" smtClean="0">
                <a:solidFill>
                  <a:schemeClr val="tx1"/>
                </a:solidFill>
              </a:rPr>
              <a:t>  (U-Boat)</a:t>
            </a:r>
          </a:p>
        </p:txBody>
      </p:sp>
      <p:sp>
        <p:nvSpPr>
          <p:cNvPr id="62467" name="Rectangle 3"/>
          <p:cNvSpPr>
            <a:spLocks noGrp="1" noChangeArrowheads="1"/>
          </p:cNvSpPr>
          <p:nvPr>
            <p:ph type="body" sz="half" idx="1"/>
          </p:nvPr>
        </p:nvSpPr>
        <p:spPr>
          <a:xfrm>
            <a:off x="343693" y="1524000"/>
            <a:ext cx="8304213" cy="3503613"/>
          </a:xfrm>
        </p:spPr>
        <p:txBody>
          <a:bodyPr>
            <a:normAutofit fontScale="92500" lnSpcReduction="10000"/>
          </a:bodyPr>
          <a:lstStyle/>
          <a:p>
            <a:pPr>
              <a:lnSpc>
                <a:spcPct val="90000"/>
              </a:lnSpc>
            </a:pPr>
            <a:r>
              <a:rPr lang="en-US" sz="2500" dirty="0" smtClean="0"/>
              <a:t>This led to crisis between the United States and Germany that was only resolved when Germany agreed to abandon </a:t>
            </a:r>
            <a:r>
              <a:rPr lang="en-US" sz="2500" b="1" dirty="0" smtClean="0"/>
              <a:t>unrestricted submarine warfare </a:t>
            </a:r>
            <a:r>
              <a:rPr lang="en-US" sz="2500" dirty="0" smtClean="0"/>
              <a:t>that endangered U.S. trade and American lives.</a:t>
            </a:r>
          </a:p>
          <a:p>
            <a:pPr marL="0" indent="0">
              <a:lnSpc>
                <a:spcPct val="90000"/>
              </a:lnSpc>
              <a:buNone/>
            </a:pPr>
            <a:endParaRPr lang="en-US" sz="2500" dirty="0" smtClean="0"/>
          </a:p>
          <a:p>
            <a:pPr>
              <a:lnSpc>
                <a:spcPct val="90000"/>
              </a:lnSpc>
            </a:pPr>
            <a:r>
              <a:rPr lang="en-US" sz="2500" dirty="0"/>
              <a:t>However, in 1917 Germany resumed </a:t>
            </a:r>
            <a:r>
              <a:rPr lang="en-US" sz="2500" b="1" dirty="0"/>
              <a:t>unrestricted submarine warfare</a:t>
            </a:r>
            <a:r>
              <a:rPr lang="en-US" sz="2500" dirty="0"/>
              <a:t>, creating great anti-German feelings among Americans. </a:t>
            </a:r>
            <a:endParaRPr lang="en-US" sz="2500" dirty="0" smtClean="0"/>
          </a:p>
          <a:p>
            <a:pPr>
              <a:lnSpc>
                <a:spcPct val="90000"/>
              </a:lnSpc>
            </a:pPr>
            <a:endParaRPr lang="en-US" sz="2500" dirty="0" smtClean="0"/>
          </a:p>
          <a:p>
            <a:pPr>
              <a:lnSpc>
                <a:spcPct val="90000"/>
              </a:lnSpc>
            </a:pPr>
            <a:r>
              <a:rPr lang="en-US" sz="2500" dirty="0" smtClean="0"/>
              <a:t>This </a:t>
            </a:r>
            <a:r>
              <a:rPr lang="en-US" sz="2500" dirty="0"/>
              <a:t>heightened tension led to the U.S. decision to enter the war.</a:t>
            </a:r>
          </a:p>
          <a:p>
            <a:pPr>
              <a:lnSpc>
                <a:spcPct val="90000"/>
              </a:lnSpc>
            </a:pPr>
            <a:endParaRPr lang="en-US" sz="2500" dirty="0" smtClean="0"/>
          </a:p>
          <a:p>
            <a:pPr eaLnBrk="1" hangingPunct="1">
              <a:lnSpc>
                <a:spcPct val="90000"/>
              </a:lnSpc>
            </a:pPr>
            <a:endParaRPr lang="en-US" sz="2500" dirty="0" smtClean="0"/>
          </a:p>
        </p:txBody>
      </p:sp>
      <p:pic>
        <p:nvPicPr>
          <p:cNvPr id="62468" name="Picture 7" descr="1244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724400"/>
            <a:ext cx="4419600" cy="1950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96083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Eleanor Roosevelt</a:t>
            </a:r>
            <a:endParaRPr lang="en-US" b="1" dirty="0">
              <a:solidFill>
                <a:schemeClr val="tx1"/>
              </a:solidFill>
            </a:endParaRPr>
          </a:p>
        </p:txBody>
      </p:sp>
      <p:sp>
        <p:nvSpPr>
          <p:cNvPr id="3" name="Content Placeholder 2"/>
          <p:cNvSpPr>
            <a:spLocks noGrp="1"/>
          </p:cNvSpPr>
          <p:nvPr>
            <p:ph sz="half" idx="1"/>
          </p:nvPr>
        </p:nvSpPr>
        <p:spPr>
          <a:xfrm>
            <a:off x="152400" y="1295400"/>
            <a:ext cx="4572000" cy="4681728"/>
          </a:xfrm>
        </p:spPr>
        <p:txBody>
          <a:bodyPr>
            <a:noAutofit/>
          </a:bodyPr>
          <a:lstStyle/>
          <a:p>
            <a:r>
              <a:rPr lang="en-US" sz="2200" dirty="0" smtClean="0"/>
              <a:t>President Roosevelt’s wife </a:t>
            </a:r>
            <a:r>
              <a:rPr lang="en-US" sz="2200" b="1" dirty="0" smtClean="0"/>
              <a:t>Eleanor</a:t>
            </a:r>
            <a:r>
              <a:rPr lang="en-US" sz="2200" dirty="0" smtClean="0"/>
              <a:t>, was very influential in her own right.</a:t>
            </a:r>
          </a:p>
          <a:p>
            <a:endParaRPr lang="en-US" sz="2200" dirty="0" smtClean="0"/>
          </a:p>
          <a:p>
            <a:r>
              <a:rPr lang="en-US" sz="2200" dirty="0" smtClean="0"/>
              <a:t>She was interested in </a:t>
            </a:r>
            <a:r>
              <a:rPr lang="en-US" sz="2200" b="1" dirty="0" smtClean="0"/>
              <a:t>humanitarian causes and social progress</a:t>
            </a:r>
            <a:r>
              <a:rPr lang="en-US" sz="2200" dirty="0" smtClean="0"/>
              <a:t>.</a:t>
            </a:r>
          </a:p>
          <a:p>
            <a:endParaRPr lang="en-US" sz="2200" dirty="0" smtClean="0"/>
          </a:p>
          <a:p>
            <a:r>
              <a:rPr lang="en-US" sz="2200" dirty="0" smtClean="0"/>
              <a:t>She was a supporter of </a:t>
            </a:r>
            <a:r>
              <a:rPr lang="en-US" sz="2200" b="1" dirty="0" smtClean="0"/>
              <a:t>women’s activism</a:t>
            </a:r>
            <a:r>
              <a:rPr lang="en-US" sz="2200" dirty="0" smtClean="0"/>
              <a:t>.</a:t>
            </a:r>
          </a:p>
          <a:p>
            <a:endParaRPr lang="en-US" sz="2200" dirty="0" smtClean="0"/>
          </a:p>
          <a:p>
            <a:r>
              <a:rPr lang="en-US" sz="2200" dirty="0" smtClean="0"/>
              <a:t>Influential in convincing Roosevelt to appoint more women to government positions.</a:t>
            </a:r>
            <a:endParaRPr lang="en-US" sz="22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524000"/>
            <a:ext cx="4069682"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12995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r>
              <a:rPr lang="en-US" b="1" dirty="0" smtClean="0">
                <a:solidFill>
                  <a:schemeClr val="tx1"/>
                </a:solidFill>
              </a:rPr>
              <a:t>Franklin Delano Roosevelt “FDR” </a:t>
            </a:r>
          </a:p>
        </p:txBody>
      </p:sp>
      <p:pic>
        <p:nvPicPr>
          <p:cNvPr id="111619" name="Picture 5" descr="franklin_delano_rooseve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133600"/>
            <a:ext cx="4090988"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90432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228600" y="533400"/>
            <a:ext cx="8534400" cy="758952"/>
          </a:xfrm>
        </p:spPr>
        <p:txBody>
          <a:bodyPr>
            <a:normAutofit fontScale="90000"/>
          </a:bodyPr>
          <a:lstStyle/>
          <a:p>
            <a:pPr eaLnBrk="1" hangingPunct="1"/>
            <a:r>
              <a:rPr lang="en-US" sz="3200" b="1" dirty="0" smtClean="0"/>
              <a:t>Roosevelt’s Political Challenges</a:t>
            </a:r>
            <a:br>
              <a:rPr lang="en-US" sz="3200" b="1" dirty="0" smtClean="0"/>
            </a:br>
            <a:endParaRPr lang="en-US" sz="3200" b="1" dirty="0" smtClean="0"/>
          </a:p>
        </p:txBody>
      </p:sp>
      <p:sp>
        <p:nvSpPr>
          <p:cNvPr id="112643" name="Rectangle 3"/>
          <p:cNvSpPr>
            <a:spLocks noGrp="1" noChangeArrowheads="1"/>
          </p:cNvSpPr>
          <p:nvPr>
            <p:ph sz="quarter" idx="1"/>
          </p:nvPr>
        </p:nvSpPr>
        <p:spPr>
          <a:xfrm>
            <a:off x="301752" y="1527048"/>
            <a:ext cx="8503920" cy="4949952"/>
          </a:xfrm>
        </p:spPr>
        <p:txBody>
          <a:bodyPr>
            <a:normAutofit lnSpcReduction="10000"/>
          </a:bodyPr>
          <a:lstStyle/>
          <a:p>
            <a:pPr eaLnBrk="1" hangingPunct="1"/>
            <a:r>
              <a:rPr lang="en-US" sz="2500" dirty="0" smtClean="0">
                <a:latin typeface="Times New Roman" pitchFamily="18" charset="0"/>
              </a:rPr>
              <a:t>During his </a:t>
            </a:r>
            <a:r>
              <a:rPr lang="en-US" sz="2500" b="1" dirty="0" smtClean="0">
                <a:latin typeface="Times New Roman" pitchFamily="18" charset="0"/>
              </a:rPr>
              <a:t>12-year</a:t>
            </a:r>
            <a:r>
              <a:rPr lang="en-US" sz="2500" dirty="0" smtClean="0">
                <a:latin typeface="Times New Roman" pitchFamily="18" charset="0"/>
              </a:rPr>
              <a:t> presidency, President Roosevelt faced many challenges to his leadership, and many critics. </a:t>
            </a:r>
          </a:p>
          <a:p>
            <a:pPr eaLnBrk="1" hangingPunct="1"/>
            <a:endParaRPr lang="en-US" sz="2500" dirty="0" smtClean="0">
              <a:latin typeface="Times New Roman" pitchFamily="18" charset="0"/>
            </a:endParaRPr>
          </a:p>
          <a:p>
            <a:pPr eaLnBrk="1" hangingPunct="1"/>
            <a:r>
              <a:rPr lang="en-US" sz="2500" dirty="0" smtClean="0">
                <a:latin typeface="Times New Roman" pitchFamily="18" charset="0"/>
              </a:rPr>
              <a:t>Opponents of the New Deal came from all parts of the political spectrum. </a:t>
            </a:r>
          </a:p>
          <a:p>
            <a:pPr eaLnBrk="1" hangingPunct="1"/>
            <a:endParaRPr lang="en-US" sz="2500" dirty="0" smtClean="0">
              <a:latin typeface="Times New Roman" pitchFamily="18" charset="0"/>
            </a:endParaRPr>
          </a:p>
          <a:p>
            <a:pPr eaLnBrk="1" hangingPunct="1"/>
            <a:r>
              <a:rPr lang="en-US" sz="2500" dirty="0" smtClean="0">
                <a:latin typeface="Times New Roman" pitchFamily="18" charset="0"/>
              </a:rPr>
              <a:t>Some conservatives thought he had made the federal government too large and too powerful and that it did not respect the rights of individuals and property.</a:t>
            </a:r>
          </a:p>
          <a:p>
            <a:pPr eaLnBrk="1" hangingPunct="1"/>
            <a:endParaRPr lang="en-US" sz="2500" dirty="0" smtClean="0">
              <a:latin typeface="Times New Roman" pitchFamily="18" charset="0"/>
            </a:endParaRPr>
          </a:p>
          <a:p>
            <a:pPr eaLnBrk="1" hangingPunct="1"/>
            <a:r>
              <a:rPr lang="en-US" sz="2500" dirty="0" smtClean="0">
                <a:latin typeface="Times New Roman" pitchFamily="18" charset="0"/>
              </a:rPr>
              <a:t>Some liberals thought he had not gone far enough to socialize the economy and eliminate inequality in America. </a:t>
            </a:r>
          </a:p>
          <a:p>
            <a:pPr eaLnBrk="1" hangingPunct="1"/>
            <a:endParaRPr lang="en-US" sz="2500" dirty="0" smtClean="0">
              <a:latin typeface="Times New Roman" pitchFamily="18" charset="0"/>
            </a:endParaRPr>
          </a:p>
        </p:txBody>
      </p:sp>
    </p:spTree>
    <p:extLst>
      <p:ext uri="{BB962C8B-B14F-4D97-AF65-F5344CB8AC3E}">
        <p14:creationId xmlns:p14="http://schemas.microsoft.com/office/powerpoint/2010/main" val="40252417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Neutrality Acts</a:t>
            </a:r>
            <a:endParaRPr lang="en-US" dirty="0"/>
          </a:p>
        </p:txBody>
      </p:sp>
      <p:sp>
        <p:nvSpPr>
          <p:cNvPr id="3" name="Content Placeholder 2"/>
          <p:cNvSpPr>
            <a:spLocks noGrp="1"/>
          </p:cNvSpPr>
          <p:nvPr>
            <p:ph sz="quarter" idx="1"/>
          </p:nvPr>
        </p:nvSpPr>
        <p:spPr/>
        <p:txBody>
          <a:bodyPr>
            <a:normAutofit lnSpcReduction="10000"/>
          </a:bodyPr>
          <a:lstStyle/>
          <a:p>
            <a:r>
              <a:rPr lang="en-US" sz="2000" dirty="0" smtClean="0"/>
              <a:t>In Europe, WWII started long before America entered it.</a:t>
            </a:r>
          </a:p>
          <a:p>
            <a:endParaRPr lang="en-US" sz="2000" dirty="0" smtClean="0"/>
          </a:p>
          <a:p>
            <a:r>
              <a:rPr lang="en-US" sz="2000" dirty="0" smtClean="0"/>
              <a:t>To prevent Roosevelt from involving America in what many viewed a European war, Congress passed a series of </a:t>
            </a:r>
            <a:r>
              <a:rPr lang="en-US" sz="2000" b="1" dirty="0" smtClean="0"/>
              <a:t>Neutrality Acts to make it illegal to sell arms or make loans to nations at war</a:t>
            </a:r>
            <a:r>
              <a:rPr lang="en-US" sz="2000" dirty="0" smtClean="0"/>
              <a:t>.</a:t>
            </a:r>
          </a:p>
          <a:p>
            <a:endParaRPr lang="en-US" sz="2000" dirty="0" smtClean="0"/>
          </a:p>
          <a:p>
            <a:r>
              <a:rPr lang="en-US" sz="2000" dirty="0" smtClean="0"/>
              <a:t>In recognition of the Nazi threat to Western Europe’s democracies, part of the act permitted the sale of arms o nations at war on a “</a:t>
            </a:r>
            <a:r>
              <a:rPr lang="en-US" sz="2000" b="1" dirty="0" smtClean="0"/>
              <a:t>cash &amp; carry</a:t>
            </a:r>
            <a:r>
              <a:rPr lang="en-US" sz="2000" dirty="0" smtClean="0"/>
              <a:t>” basis.</a:t>
            </a:r>
          </a:p>
          <a:p>
            <a:endParaRPr lang="en-US" sz="2000" dirty="0" smtClean="0"/>
          </a:p>
          <a:p>
            <a:r>
              <a:rPr lang="en-US" sz="2000" dirty="0" smtClean="0"/>
              <a:t>This meant that buyers would have to pay cash and send their </a:t>
            </a:r>
            <a:r>
              <a:rPr lang="en-US" sz="2000" b="1" dirty="0" smtClean="0"/>
              <a:t>own</a:t>
            </a:r>
            <a:r>
              <a:rPr lang="en-US" sz="2000" dirty="0" smtClean="0"/>
              <a:t> ships to American ports to pick up supplies.</a:t>
            </a:r>
          </a:p>
          <a:p>
            <a:endParaRPr lang="en-US" sz="2000" dirty="0" smtClean="0"/>
          </a:p>
          <a:p>
            <a:r>
              <a:rPr lang="en-US" sz="2000" dirty="0" smtClean="0"/>
              <a:t>This kept American ship from being sunk by the Germans.</a:t>
            </a:r>
            <a:endParaRPr lang="en-US" sz="2000" dirty="0"/>
          </a:p>
        </p:txBody>
      </p:sp>
    </p:spTree>
    <p:extLst>
      <p:ext uri="{BB962C8B-B14F-4D97-AF65-F5344CB8AC3E}">
        <p14:creationId xmlns:p14="http://schemas.microsoft.com/office/powerpoint/2010/main" val="6243431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tx1"/>
                </a:solidFill>
              </a:rPr>
              <a:t>Court-packing Bill</a:t>
            </a:r>
            <a:endParaRPr lang="en-US" sz="4000" b="1" dirty="0">
              <a:solidFill>
                <a:schemeClr val="tx1"/>
              </a:solidFill>
            </a:endParaRPr>
          </a:p>
        </p:txBody>
      </p:sp>
      <p:sp>
        <p:nvSpPr>
          <p:cNvPr id="3" name="Content Placeholder 2"/>
          <p:cNvSpPr>
            <a:spLocks noGrp="1"/>
          </p:cNvSpPr>
          <p:nvPr>
            <p:ph sz="quarter" idx="1"/>
          </p:nvPr>
        </p:nvSpPr>
        <p:spPr>
          <a:xfrm>
            <a:off x="304800" y="1371600"/>
            <a:ext cx="8503920" cy="4572000"/>
          </a:xfrm>
        </p:spPr>
        <p:txBody>
          <a:bodyPr/>
          <a:lstStyle/>
          <a:p>
            <a:r>
              <a:rPr lang="en-US" sz="2400" dirty="0" smtClean="0"/>
              <a:t>The Court-packing Bill was a law Roosevelt proposed to give presidents the power to </a:t>
            </a:r>
            <a:r>
              <a:rPr lang="en-US" sz="2400" b="1" dirty="0" smtClean="0"/>
              <a:t>appoint an extra </a:t>
            </a:r>
            <a:r>
              <a:rPr lang="en-US" sz="2400" dirty="0" smtClean="0"/>
              <a:t>Supreme Court justice for every sitting justice over the age of </a:t>
            </a:r>
            <a:r>
              <a:rPr lang="en-US" sz="2400" b="1" dirty="0" smtClean="0"/>
              <a:t>70 ½</a:t>
            </a:r>
            <a:r>
              <a:rPr lang="en-US" sz="2400" dirty="0" smtClean="0"/>
              <a:t> .</a:t>
            </a:r>
          </a:p>
          <a:p>
            <a:endParaRPr lang="en-US" sz="2400" dirty="0" smtClean="0"/>
          </a:p>
          <a:p>
            <a:r>
              <a:rPr lang="en-US" sz="2400" dirty="0" smtClean="0"/>
              <a:t>He planned to use this bill’s power to add more of his supporters to the Supreme Court to uphold the New Deal programs.</a:t>
            </a:r>
          </a:p>
          <a:p>
            <a:endParaRPr lang="en-US" sz="2400" dirty="0" smtClean="0"/>
          </a:p>
          <a:p>
            <a:r>
              <a:rPr lang="en-US" sz="2400" dirty="0" smtClean="0"/>
              <a:t>The version of the law passed by Congress weakened the power he desired.</a:t>
            </a:r>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5176379"/>
            <a:ext cx="2895600" cy="1674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73076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r>
              <a:rPr lang="en-US" dirty="0" smtClean="0"/>
              <a:t>Questions Again</a:t>
            </a:r>
          </a:p>
        </p:txBody>
      </p:sp>
      <p:sp>
        <p:nvSpPr>
          <p:cNvPr id="114691" name="Rectangle 3"/>
          <p:cNvSpPr>
            <a:spLocks noGrp="1" noChangeArrowheads="1"/>
          </p:cNvSpPr>
          <p:nvPr>
            <p:ph sz="quarter" idx="1"/>
          </p:nvPr>
        </p:nvSpPr>
        <p:spPr/>
        <p:txBody>
          <a:bodyPr/>
          <a:lstStyle/>
          <a:p>
            <a:pPr marL="0" indent="0" eaLnBrk="1" hangingPunct="1">
              <a:buFont typeface="Wingdings" pitchFamily="2" charset="2"/>
              <a:buNone/>
            </a:pPr>
            <a:r>
              <a:rPr lang="en-US" sz="2500" b="1" dirty="0" smtClean="0"/>
              <a:t>Why did Congress pass the Wagner Act of 1935?</a:t>
            </a:r>
          </a:p>
          <a:p>
            <a:pPr marL="0" indent="0" eaLnBrk="1" hangingPunct="1">
              <a:buFont typeface="Wingdings" pitchFamily="2" charset="2"/>
              <a:buNone/>
            </a:pPr>
            <a:r>
              <a:rPr lang="en-US" sz="2000" b="1" dirty="0" smtClean="0"/>
              <a:t>	A. </a:t>
            </a:r>
            <a:r>
              <a:rPr lang="en-US" sz="2000" dirty="0" smtClean="0"/>
              <a:t>to provide electricity and flood control</a:t>
            </a:r>
          </a:p>
          <a:p>
            <a:pPr marL="0" indent="0" eaLnBrk="1" hangingPunct="1">
              <a:buFont typeface="Wingdings" pitchFamily="2" charset="2"/>
              <a:buNone/>
            </a:pPr>
            <a:r>
              <a:rPr lang="en-US" sz="2000" b="1" dirty="0" smtClean="0"/>
              <a:t>	B. </a:t>
            </a:r>
            <a:r>
              <a:rPr lang="en-US" sz="2000" dirty="0" smtClean="0"/>
              <a:t>to protect the rights of organized labor</a:t>
            </a:r>
          </a:p>
          <a:p>
            <a:pPr marL="0" indent="0" eaLnBrk="1" hangingPunct="1">
              <a:buFont typeface="Wingdings" pitchFamily="2" charset="2"/>
              <a:buNone/>
            </a:pPr>
            <a:r>
              <a:rPr lang="en-US" sz="2000" b="1" dirty="0" smtClean="0"/>
              <a:t>	C. </a:t>
            </a:r>
            <a:r>
              <a:rPr lang="en-US" sz="2000" dirty="0" smtClean="0"/>
              <a:t>to offer social services to elderly citizens</a:t>
            </a:r>
          </a:p>
          <a:p>
            <a:pPr marL="0" indent="0" eaLnBrk="1" hangingPunct="1">
              <a:buFont typeface="Wingdings" pitchFamily="2" charset="2"/>
              <a:buNone/>
            </a:pPr>
            <a:r>
              <a:rPr lang="en-US" sz="2000" b="1" dirty="0" smtClean="0"/>
              <a:t>	D. </a:t>
            </a:r>
            <a:r>
              <a:rPr lang="en-US" sz="2000" dirty="0" smtClean="0"/>
              <a:t>to limit U.S. intervention in foreign conflicts</a:t>
            </a:r>
          </a:p>
        </p:txBody>
      </p:sp>
    </p:spTree>
    <p:extLst>
      <p:ext uri="{BB962C8B-B14F-4D97-AF65-F5344CB8AC3E}">
        <p14:creationId xmlns:p14="http://schemas.microsoft.com/office/powerpoint/2010/main" val="15159427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r>
              <a:rPr lang="en-US" dirty="0" smtClean="0"/>
              <a:t>Answer</a:t>
            </a:r>
          </a:p>
        </p:txBody>
      </p:sp>
      <p:sp>
        <p:nvSpPr>
          <p:cNvPr id="123907" name="Rectangle 3"/>
          <p:cNvSpPr>
            <a:spLocks noGrp="1" noChangeArrowheads="1"/>
          </p:cNvSpPr>
          <p:nvPr>
            <p:ph sz="quarter" idx="1"/>
          </p:nvPr>
        </p:nvSpPr>
        <p:spPr/>
        <p:txBody>
          <a:bodyPr/>
          <a:lstStyle/>
          <a:p>
            <a:pPr marL="0" indent="0">
              <a:lnSpc>
                <a:spcPct val="80000"/>
              </a:lnSpc>
              <a:buNone/>
              <a:defRPr/>
            </a:pPr>
            <a:r>
              <a:rPr lang="en-US" sz="2100" b="1" dirty="0"/>
              <a:t>Why did Congress pass the Wagner Act of 1935?</a:t>
            </a:r>
          </a:p>
          <a:p>
            <a:pPr marL="0" indent="0">
              <a:lnSpc>
                <a:spcPct val="80000"/>
              </a:lnSpc>
              <a:buNone/>
              <a:defRPr/>
            </a:pPr>
            <a:r>
              <a:rPr lang="en-US" sz="2100" b="1" dirty="0"/>
              <a:t>	</a:t>
            </a:r>
            <a:r>
              <a:rPr lang="en-US" sz="2100" dirty="0"/>
              <a:t>A. to provide electricity and flood control</a:t>
            </a:r>
          </a:p>
          <a:p>
            <a:pPr marL="0" indent="0">
              <a:lnSpc>
                <a:spcPct val="80000"/>
              </a:lnSpc>
              <a:buNone/>
              <a:defRPr/>
            </a:pPr>
            <a:r>
              <a:rPr lang="en-US" sz="2100" dirty="0"/>
              <a:t>	</a:t>
            </a:r>
            <a:r>
              <a:rPr lang="en-US" sz="2100" b="1" dirty="0"/>
              <a:t>B. to protect the rights of organized labor</a:t>
            </a:r>
          </a:p>
          <a:p>
            <a:pPr marL="0" indent="0">
              <a:lnSpc>
                <a:spcPct val="80000"/>
              </a:lnSpc>
              <a:buNone/>
              <a:defRPr/>
            </a:pPr>
            <a:r>
              <a:rPr lang="en-US" sz="2100" dirty="0"/>
              <a:t>	C. to offer social services to elderly citizens</a:t>
            </a:r>
          </a:p>
          <a:p>
            <a:pPr marL="0" indent="0">
              <a:lnSpc>
                <a:spcPct val="80000"/>
              </a:lnSpc>
              <a:buNone/>
              <a:defRPr/>
            </a:pPr>
            <a:r>
              <a:rPr lang="en-US" sz="2100" dirty="0"/>
              <a:t>	D. to limit U.S. intervention in foreign conflicts</a:t>
            </a:r>
          </a:p>
          <a:p>
            <a:pPr eaLnBrk="1" hangingPunct="1">
              <a:lnSpc>
                <a:spcPct val="80000"/>
              </a:lnSpc>
              <a:defRPr/>
            </a:pPr>
            <a:endParaRPr lang="en-US" sz="2100" dirty="0" smtClean="0"/>
          </a:p>
        </p:txBody>
      </p:sp>
    </p:spTree>
    <p:extLst>
      <p:ext uri="{BB962C8B-B14F-4D97-AF65-F5344CB8AC3E}">
        <p14:creationId xmlns:p14="http://schemas.microsoft.com/office/powerpoint/2010/main" val="41841868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304800" y="1066800"/>
            <a:ext cx="8601075" cy="2133600"/>
          </a:xfrm>
        </p:spPr>
        <p:txBody>
          <a:bodyPr>
            <a:noAutofit/>
          </a:bodyPr>
          <a:lstStyle/>
          <a:p>
            <a:pPr algn="ctr" eaLnBrk="1" hangingPunct="1"/>
            <a:r>
              <a:rPr lang="en-US" sz="3600" b="1" dirty="0" smtClean="0">
                <a:solidFill>
                  <a:schemeClr val="tx1"/>
                </a:solidFill>
                <a:latin typeface="Times New Roman" pitchFamily="18" charset="0"/>
              </a:rPr>
              <a:t>Impact of World War II </a:t>
            </a:r>
            <a:br>
              <a:rPr lang="en-US" sz="3600" b="1" dirty="0" smtClean="0">
                <a:solidFill>
                  <a:schemeClr val="tx1"/>
                </a:solidFill>
                <a:latin typeface="Times New Roman" pitchFamily="18" charset="0"/>
              </a:rPr>
            </a:br>
            <a:r>
              <a:rPr lang="en-US" sz="3600" b="1" dirty="0" smtClean="0">
                <a:solidFill>
                  <a:schemeClr val="tx1"/>
                </a:solidFill>
                <a:latin typeface="Times New Roman" pitchFamily="18" charset="0"/>
              </a:rPr>
              <a:t>&amp; </a:t>
            </a:r>
            <a:br>
              <a:rPr lang="en-US" sz="3600" b="1" dirty="0" smtClean="0">
                <a:solidFill>
                  <a:schemeClr val="tx1"/>
                </a:solidFill>
                <a:latin typeface="Times New Roman" pitchFamily="18" charset="0"/>
              </a:rPr>
            </a:br>
            <a:r>
              <a:rPr lang="en-US" sz="3600" b="1" dirty="0" smtClean="0">
                <a:solidFill>
                  <a:schemeClr val="tx1"/>
                </a:solidFill>
                <a:latin typeface="Times New Roman" pitchFamily="18" charset="0"/>
              </a:rPr>
              <a:t>Growth of the Federal Government</a:t>
            </a:r>
            <a:br>
              <a:rPr lang="en-US" sz="3600" b="1" dirty="0" smtClean="0">
                <a:solidFill>
                  <a:schemeClr val="tx1"/>
                </a:solidFill>
                <a:latin typeface="Times New Roman" pitchFamily="18" charset="0"/>
              </a:rPr>
            </a:br>
            <a:r>
              <a:rPr lang="en-US" sz="3600" b="1" dirty="0" smtClean="0">
                <a:solidFill>
                  <a:schemeClr val="tx1"/>
                </a:solidFill>
                <a:latin typeface="Times New Roman" pitchFamily="18" charset="0"/>
              </a:rPr>
              <a:t/>
            </a:r>
            <a:br>
              <a:rPr lang="en-US" sz="3600" b="1" dirty="0" smtClean="0">
                <a:solidFill>
                  <a:schemeClr val="tx1"/>
                </a:solidFill>
                <a:latin typeface="Times New Roman" pitchFamily="18" charset="0"/>
              </a:rPr>
            </a:br>
            <a:r>
              <a:rPr lang="en-US" sz="3600" dirty="0" smtClean="0">
                <a:solidFill>
                  <a:schemeClr val="tx1"/>
                </a:solidFill>
                <a:latin typeface="Times New Roman" pitchFamily="18" charset="0"/>
              </a:rPr>
              <a:t>Standard 19</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276600"/>
            <a:ext cx="3352800" cy="2977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74971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Protesting Discrimination</a:t>
            </a:r>
            <a:endParaRPr lang="en-US" b="1" dirty="0">
              <a:solidFill>
                <a:schemeClr val="tx1"/>
              </a:solidFill>
            </a:endParaRPr>
          </a:p>
        </p:txBody>
      </p:sp>
      <p:sp>
        <p:nvSpPr>
          <p:cNvPr id="3" name="Content Placeholder 2"/>
          <p:cNvSpPr>
            <a:spLocks noGrp="1"/>
          </p:cNvSpPr>
          <p:nvPr>
            <p:ph sz="quarter" idx="1"/>
          </p:nvPr>
        </p:nvSpPr>
        <p:spPr/>
        <p:txBody>
          <a:bodyPr>
            <a:normAutofit lnSpcReduction="10000"/>
          </a:bodyPr>
          <a:lstStyle/>
          <a:p>
            <a:r>
              <a:rPr lang="en-US" sz="2400" dirty="0" smtClean="0"/>
              <a:t>1941, </a:t>
            </a:r>
            <a:r>
              <a:rPr lang="en-US" sz="2400" b="1" u="sng" dirty="0" smtClean="0"/>
              <a:t>A. Philip Randolph</a:t>
            </a:r>
            <a:r>
              <a:rPr lang="en-US" sz="2400" dirty="0" smtClean="0"/>
              <a:t>, founder of the </a:t>
            </a:r>
            <a:r>
              <a:rPr lang="en-US" sz="2400" b="1" dirty="0" smtClean="0"/>
              <a:t>Brotherhood of Sleeping Car Porters</a:t>
            </a:r>
            <a:r>
              <a:rPr lang="en-US" sz="2400" dirty="0" smtClean="0"/>
              <a:t>, </a:t>
            </a:r>
            <a:r>
              <a:rPr lang="en-US" sz="2400" dirty="0" smtClean="0">
                <a:solidFill>
                  <a:srgbClr val="FF0000"/>
                </a:solidFill>
              </a:rPr>
              <a:t>proposed a march on Washington D.C.</a:t>
            </a:r>
          </a:p>
          <a:p>
            <a:endParaRPr lang="en-US" sz="2400" dirty="0" smtClean="0"/>
          </a:p>
          <a:p>
            <a:r>
              <a:rPr lang="en-US" sz="2400" dirty="0" smtClean="0"/>
              <a:t>The </a:t>
            </a:r>
            <a:r>
              <a:rPr lang="en-US" sz="2400" b="1" dirty="0" smtClean="0"/>
              <a:t>march </a:t>
            </a:r>
            <a:r>
              <a:rPr lang="en-US" sz="2400" dirty="0" smtClean="0"/>
              <a:t>was to protest </a:t>
            </a:r>
            <a:r>
              <a:rPr lang="en-US" sz="2400" dirty="0" smtClean="0">
                <a:solidFill>
                  <a:srgbClr val="FF0000"/>
                </a:solidFill>
              </a:rPr>
              <a:t>discrimination in the military and in industry.</a:t>
            </a:r>
          </a:p>
          <a:p>
            <a:endParaRPr lang="en-US" sz="2400" dirty="0" smtClean="0"/>
          </a:p>
          <a:p>
            <a:r>
              <a:rPr lang="en-US" sz="2400" dirty="0" smtClean="0"/>
              <a:t>Roosevelt, afraid the march might </a:t>
            </a:r>
          </a:p>
          <a:p>
            <a:pPr marL="0" indent="0">
              <a:buNone/>
            </a:pPr>
            <a:r>
              <a:rPr lang="en-US" sz="2400" dirty="0"/>
              <a:t> </a:t>
            </a:r>
            <a:r>
              <a:rPr lang="en-US" sz="2400" dirty="0" smtClean="0"/>
              <a:t>   cause </a:t>
            </a:r>
            <a:r>
              <a:rPr lang="en-US" sz="2400" b="1" dirty="0" smtClean="0"/>
              <a:t>unrest</a:t>
            </a:r>
            <a:r>
              <a:rPr lang="en-US" sz="2400" dirty="0" smtClean="0"/>
              <a:t> among whites, summoned </a:t>
            </a:r>
          </a:p>
          <a:p>
            <a:pPr marL="0" indent="0">
              <a:buNone/>
            </a:pPr>
            <a:r>
              <a:rPr lang="en-US" sz="2400" dirty="0"/>
              <a:t> </a:t>
            </a:r>
            <a:r>
              <a:rPr lang="en-US" sz="2400" dirty="0" smtClean="0"/>
              <a:t>   Randolph to the White House to ask </a:t>
            </a:r>
          </a:p>
          <a:p>
            <a:pPr marL="0" indent="0">
              <a:buNone/>
            </a:pPr>
            <a:r>
              <a:rPr lang="en-US" sz="2400" dirty="0"/>
              <a:t> </a:t>
            </a:r>
            <a:r>
              <a:rPr lang="en-US" sz="2400" dirty="0" smtClean="0"/>
              <a:t>   him to </a:t>
            </a:r>
            <a:r>
              <a:rPr lang="en-US" sz="2400" b="1" dirty="0" smtClean="0"/>
              <a:t>call off the march</a:t>
            </a:r>
            <a:r>
              <a:rPr lang="en-US" sz="2400" dirty="0" smtClean="0"/>
              <a:t>.</a:t>
            </a:r>
          </a:p>
          <a:p>
            <a:endParaRPr lang="en-US" sz="2400" dirty="0" smtClean="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505200"/>
            <a:ext cx="203835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40002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r>
              <a:rPr lang="en-US" dirty="0"/>
              <a:t>Randolph refused.</a:t>
            </a:r>
          </a:p>
          <a:p>
            <a:pPr marL="0" indent="0">
              <a:buNone/>
            </a:pPr>
            <a:endParaRPr lang="en-US" dirty="0" smtClean="0"/>
          </a:p>
          <a:p>
            <a:r>
              <a:rPr lang="en-US" dirty="0" smtClean="0"/>
              <a:t>As a result of Randolph’s refusal, Roosevelt issued an </a:t>
            </a:r>
            <a:r>
              <a:rPr lang="en-US" b="1" dirty="0" smtClean="0">
                <a:solidFill>
                  <a:srgbClr val="FF0000"/>
                </a:solidFill>
              </a:rPr>
              <a:t>executive order </a:t>
            </a:r>
            <a:r>
              <a:rPr lang="en-US" dirty="0" smtClean="0"/>
              <a:t>that called on employers and labor unions to </a:t>
            </a:r>
            <a:r>
              <a:rPr lang="en-US" b="1" dirty="0" smtClean="0">
                <a:solidFill>
                  <a:srgbClr val="FF0000"/>
                </a:solidFill>
              </a:rPr>
              <a:t>cease (end) discrimination </a:t>
            </a:r>
            <a:r>
              <a:rPr lang="en-US" dirty="0" smtClean="0">
                <a:solidFill>
                  <a:srgbClr val="FF0000"/>
                </a:solidFill>
              </a:rPr>
              <a:t>in hiring practices in industries related to defense</a:t>
            </a:r>
            <a:r>
              <a:rPr lang="en-US" dirty="0" smtClean="0"/>
              <a:t>.</a:t>
            </a:r>
            <a:endParaRPr lang="en-US" dirty="0"/>
          </a:p>
        </p:txBody>
      </p:sp>
    </p:spTree>
    <p:extLst>
      <p:ext uri="{BB962C8B-B14F-4D97-AF65-F5344CB8AC3E}">
        <p14:creationId xmlns:p14="http://schemas.microsoft.com/office/powerpoint/2010/main" val="13201030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a:bodyPr>
          <a:lstStyle/>
          <a:p>
            <a:pPr eaLnBrk="1" hangingPunct="1"/>
            <a:r>
              <a:rPr lang="en-US" sz="3600" b="1" dirty="0" smtClean="0">
                <a:solidFill>
                  <a:schemeClr val="tx1"/>
                </a:solidFill>
              </a:rPr>
              <a:t>The Domestic </a:t>
            </a:r>
            <a:r>
              <a:rPr lang="en-US" sz="3600" b="1" dirty="0">
                <a:solidFill>
                  <a:schemeClr val="tx1"/>
                </a:solidFill>
              </a:rPr>
              <a:t>I</a:t>
            </a:r>
            <a:r>
              <a:rPr lang="en-US" sz="3600" b="1" dirty="0" smtClean="0">
                <a:solidFill>
                  <a:schemeClr val="tx1"/>
                </a:solidFill>
              </a:rPr>
              <a:t>mpact of in WWI</a:t>
            </a:r>
          </a:p>
        </p:txBody>
      </p:sp>
      <p:sp>
        <p:nvSpPr>
          <p:cNvPr id="64515" name="Rectangle 3"/>
          <p:cNvSpPr>
            <a:spLocks noGrp="1" noChangeArrowheads="1"/>
          </p:cNvSpPr>
          <p:nvPr>
            <p:ph sz="quarter" idx="1"/>
          </p:nvPr>
        </p:nvSpPr>
        <p:spPr>
          <a:xfrm>
            <a:off x="228600" y="1524000"/>
            <a:ext cx="8305800" cy="4495800"/>
          </a:xfrm>
        </p:spPr>
        <p:txBody>
          <a:bodyPr/>
          <a:lstStyle/>
          <a:p>
            <a:pPr eaLnBrk="1" hangingPunct="1"/>
            <a:r>
              <a:rPr lang="en-US" sz="2200" dirty="0" smtClean="0"/>
              <a:t>The war created </a:t>
            </a:r>
            <a:r>
              <a:rPr lang="en-US" sz="2200" b="1" dirty="0" smtClean="0"/>
              <a:t>jobs</a:t>
            </a:r>
            <a:r>
              <a:rPr lang="en-US" sz="2200" dirty="0" smtClean="0"/>
              <a:t> in northeastern and mid-western cities. </a:t>
            </a:r>
          </a:p>
          <a:p>
            <a:pPr eaLnBrk="1" hangingPunct="1"/>
            <a:endParaRPr lang="en-US" sz="2200" dirty="0" smtClean="0"/>
          </a:p>
          <a:p>
            <a:pPr eaLnBrk="1" hangingPunct="1"/>
            <a:r>
              <a:rPr lang="en-US" sz="2200" b="1" dirty="0" smtClean="0"/>
              <a:t>African Americans</a:t>
            </a:r>
            <a:r>
              <a:rPr lang="en-US" sz="2200" dirty="0" smtClean="0"/>
              <a:t>, tired of living under the repression that was common in the South, moved to the North by the thousands and established themselves in ethnically distinct and culturally rich neighborhoods. </a:t>
            </a:r>
          </a:p>
          <a:p>
            <a:pPr eaLnBrk="1" hangingPunct="1"/>
            <a:endParaRPr lang="en-US" sz="2200" dirty="0" smtClean="0"/>
          </a:p>
          <a:p>
            <a:pPr eaLnBrk="1" hangingPunct="1"/>
            <a:r>
              <a:rPr lang="en-US" sz="2200" dirty="0" smtClean="0"/>
              <a:t>This movement of African Americans was called the </a:t>
            </a:r>
            <a:r>
              <a:rPr lang="en-US" sz="2200" b="1" dirty="0" smtClean="0"/>
              <a:t>Great Migration</a:t>
            </a:r>
            <a:r>
              <a:rPr lang="en-US" sz="2200" dirty="0" smtClean="0"/>
              <a:t>.</a:t>
            </a:r>
          </a:p>
          <a:p>
            <a:pPr eaLnBrk="1" hangingPunct="1"/>
            <a:endParaRPr lang="en-US" sz="25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953622"/>
            <a:ext cx="2133600" cy="1716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830782"/>
            <a:ext cx="2667000" cy="1811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05215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en-US" b="1" dirty="0" smtClean="0">
                <a:solidFill>
                  <a:schemeClr val="tx1"/>
                </a:solidFill>
              </a:rPr>
              <a:t>Pearl Harbor &amp; Its Aftermath</a:t>
            </a:r>
          </a:p>
        </p:txBody>
      </p:sp>
      <p:sp>
        <p:nvSpPr>
          <p:cNvPr id="117763" name="Rectangle 3"/>
          <p:cNvSpPr>
            <a:spLocks noGrp="1" noChangeArrowheads="1"/>
          </p:cNvSpPr>
          <p:nvPr>
            <p:ph sz="quarter" idx="1"/>
          </p:nvPr>
        </p:nvSpPr>
        <p:spPr>
          <a:xfrm>
            <a:off x="0" y="1828800"/>
            <a:ext cx="5257800" cy="4114800"/>
          </a:xfrm>
        </p:spPr>
        <p:txBody>
          <a:bodyPr>
            <a:normAutofit lnSpcReduction="10000"/>
          </a:bodyPr>
          <a:lstStyle/>
          <a:p>
            <a:pPr eaLnBrk="1" hangingPunct="1">
              <a:lnSpc>
                <a:spcPct val="90000"/>
              </a:lnSpc>
            </a:pPr>
            <a:r>
              <a:rPr lang="en-US" sz="2400" dirty="0" smtClean="0">
                <a:latin typeface="Times New Roman" pitchFamily="18" charset="0"/>
              </a:rPr>
              <a:t>On the morning of December 7, 1941, the navy of the Empire of Japan launched a surprise attack on the U.S. Navy base at </a:t>
            </a:r>
            <a:r>
              <a:rPr lang="en-US" sz="2400" b="1" dirty="0" smtClean="0">
                <a:latin typeface="Times New Roman" pitchFamily="18" charset="0"/>
              </a:rPr>
              <a:t>Pearl Harbor</a:t>
            </a:r>
            <a:r>
              <a:rPr lang="en-US" sz="2400" dirty="0" smtClean="0">
                <a:latin typeface="Times New Roman" pitchFamily="18" charset="0"/>
              </a:rPr>
              <a:t>, Hawaii. </a:t>
            </a:r>
          </a:p>
          <a:p>
            <a:pPr eaLnBrk="1" hangingPunct="1">
              <a:lnSpc>
                <a:spcPct val="90000"/>
              </a:lnSpc>
            </a:pPr>
            <a:endParaRPr lang="en-US" sz="2400" dirty="0" smtClean="0">
              <a:latin typeface="Times New Roman" pitchFamily="18" charset="0"/>
            </a:endParaRPr>
          </a:p>
          <a:p>
            <a:pPr eaLnBrk="1" hangingPunct="1">
              <a:lnSpc>
                <a:spcPct val="90000"/>
              </a:lnSpc>
            </a:pPr>
            <a:r>
              <a:rPr lang="en-US" sz="2400" dirty="0" smtClean="0">
                <a:latin typeface="Times New Roman" pitchFamily="18" charset="0"/>
              </a:rPr>
              <a:t>Over 2,403 Americans were killed and 1,178 more were wounded, 21 ships were damaged, and 300 aircraft were destroyed. </a:t>
            </a:r>
          </a:p>
          <a:p>
            <a:pPr eaLnBrk="1" hangingPunct="1">
              <a:lnSpc>
                <a:spcPct val="90000"/>
              </a:lnSpc>
            </a:pPr>
            <a:endParaRPr lang="en-US" sz="2400" dirty="0" smtClean="0">
              <a:latin typeface="Times New Roman" pitchFamily="18" charset="0"/>
            </a:endParaRPr>
          </a:p>
          <a:p>
            <a:pPr eaLnBrk="1" hangingPunct="1">
              <a:lnSpc>
                <a:spcPct val="90000"/>
              </a:lnSpc>
            </a:pPr>
            <a:r>
              <a:rPr lang="en-US" sz="2400" dirty="0" smtClean="0">
                <a:latin typeface="Times New Roman" pitchFamily="18" charset="0"/>
              </a:rPr>
              <a:t>The Japanese attack took the United States officially into </a:t>
            </a:r>
            <a:r>
              <a:rPr lang="en-US" sz="2400" b="1" dirty="0" smtClean="0">
                <a:latin typeface="Times New Roman" pitchFamily="18" charset="0"/>
              </a:rPr>
              <a:t>World War II</a:t>
            </a:r>
            <a:r>
              <a:rPr lang="en-US" sz="2400" dirty="0" smtClean="0">
                <a:latin typeface="Times New Roman" pitchFamily="18" charset="0"/>
              </a:rPr>
              <a:t>.</a:t>
            </a:r>
          </a:p>
          <a:p>
            <a:pPr eaLnBrk="1" hangingPunct="1">
              <a:lnSpc>
                <a:spcPct val="90000"/>
              </a:lnSpc>
            </a:pPr>
            <a:endParaRPr lang="en-US" sz="2400" dirty="0" smtClean="0">
              <a:latin typeface="Times New Roman" pitchFamily="18" charset="0"/>
            </a:endParaRPr>
          </a:p>
        </p:txBody>
      </p:sp>
      <p:pic>
        <p:nvPicPr>
          <p:cNvPr id="117764" name="Picture 5" descr="pearl_harb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0145" y="2175164"/>
            <a:ext cx="3657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01868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algn="l" eaLnBrk="1" hangingPunct="1"/>
            <a:r>
              <a:rPr lang="en-US" dirty="0" smtClean="0"/>
              <a:t>Fear Grips America</a:t>
            </a:r>
          </a:p>
        </p:txBody>
      </p:sp>
      <p:sp>
        <p:nvSpPr>
          <p:cNvPr id="118787" name="Rectangle 3"/>
          <p:cNvSpPr>
            <a:spLocks noGrp="1" noChangeArrowheads="1"/>
          </p:cNvSpPr>
          <p:nvPr>
            <p:ph sz="quarter" idx="1"/>
          </p:nvPr>
        </p:nvSpPr>
        <p:spPr>
          <a:xfrm>
            <a:off x="381000" y="1828800"/>
            <a:ext cx="8503920" cy="4572000"/>
          </a:xfrm>
        </p:spPr>
        <p:txBody>
          <a:bodyPr/>
          <a:lstStyle/>
          <a:p>
            <a:pPr eaLnBrk="1" hangingPunct="1">
              <a:lnSpc>
                <a:spcPct val="80000"/>
              </a:lnSpc>
            </a:pPr>
            <a:r>
              <a:rPr lang="en-US" sz="2800" dirty="0" smtClean="0">
                <a:latin typeface="Times New Roman" pitchFamily="18" charset="0"/>
              </a:rPr>
              <a:t>One effect of America’s entry into the war was alarm about the loyalty of Japanese Americans: </a:t>
            </a:r>
            <a:r>
              <a:rPr lang="en-US" sz="2800" b="1" dirty="0" smtClean="0">
                <a:latin typeface="Times New Roman" pitchFamily="18" charset="0"/>
              </a:rPr>
              <a:t>120,000 Japanese Americans </a:t>
            </a:r>
            <a:r>
              <a:rPr lang="en-US" sz="2800" dirty="0" smtClean="0">
                <a:latin typeface="Times New Roman" pitchFamily="18" charset="0"/>
              </a:rPr>
              <a:t>lived in the United States, most of them on the West Coast. </a:t>
            </a:r>
          </a:p>
          <a:p>
            <a:pPr eaLnBrk="1" hangingPunct="1">
              <a:lnSpc>
                <a:spcPct val="80000"/>
              </a:lnSpc>
            </a:pPr>
            <a:endParaRPr lang="en-US" sz="2800" dirty="0" smtClean="0">
              <a:latin typeface="Times New Roman" pitchFamily="18" charset="0"/>
            </a:endParaRPr>
          </a:p>
          <a:p>
            <a:pPr eaLnBrk="1" hangingPunct="1">
              <a:lnSpc>
                <a:spcPct val="80000"/>
              </a:lnSpc>
            </a:pPr>
            <a:r>
              <a:rPr lang="en-US" sz="2800" dirty="0" smtClean="0">
                <a:latin typeface="Times New Roman" pitchFamily="18" charset="0"/>
              </a:rPr>
              <a:t>Fears of spies and sabotage led to </a:t>
            </a:r>
            <a:r>
              <a:rPr lang="en-US" sz="2800" b="1" dirty="0" smtClean="0">
                <a:latin typeface="Times New Roman" pitchFamily="18" charset="0"/>
              </a:rPr>
              <a:t>prejudice</a:t>
            </a:r>
            <a:r>
              <a:rPr lang="en-US" sz="2800" dirty="0" smtClean="0">
                <a:latin typeface="Times New Roman" pitchFamily="18" charset="0"/>
              </a:rPr>
              <a:t> and sometimes violence against Japanese Americans. </a:t>
            </a:r>
          </a:p>
          <a:p>
            <a:pPr eaLnBrk="1" hangingPunct="1">
              <a:lnSpc>
                <a:spcPct val="80000"/>
              </a:lnSpc>
            </a:pPr>
            <a:endParaRPr lang="en-US" sz="2800" dirty="0" smtClean="0">
              <a:latin typeface="Times New Roman" pitchFamily="18" charset="0"/>
            </a:endParaRPr>
          </a:p>
          <a:p>
            <a:pPr eaLnBrk="1" hangingPunct="1">
              <a:lnSpc>
                <a:spcPct val="80000"/>
              </a:lnSpc>
            </a:pPr>
            <a:r>
              <a:rPr lang="en-US" sz="2800" dirty="0" smtClean="0">
                <a:latin typeface="Times New Roman" pitchFamily="18" charset="0"/>
              </a:rPr>
              <a:t>In the name of </a:t>
            </a:r>
            <a:r>
              <a:rPr lang="en-US" sz="2800" b="1" dirty="0" smtClean="0">
                <a:latin typeface="Times New Roman" pitchFamily="18" charset="0"/>
              </a:rPr>
              <a:t>national security</a:t>
            </a:r>
            <a:r>
              <a:rPr lang="en-US" sz="2800" dirty="0" smtClean="0">
                <a:latin typeface="Times New Roman" pitchFamily="18" charset="0"/>
              </a:rPr>
              <a:t>, Roosevelt ordered all people of Japanese ancestry be moved from California and parts of Washington, Oregon, and Arizona to rural prison camps.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28600"/>
            <a:ext cx="2209800" cy="1593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29565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1143000" y="381000"/>
            <a:ext cx="8534400" cy="758952"/>
          </a:xfrm>
        </p:spPr>
        <p:txBody>
          <a:bodyPr/>
          <a:lstStyle/>
          <a:p>
            <a:pPr eaLnBrk="1" hangingPunct="1"/>
            <a:r>
              <a:rPr lang="en-US" dirty="0" smtClean="0"/>
              <a:t>Fear Grips the U.S.</a:t>
            </a:r>
          </a:p>
        </p:txBody>
      </p:sp>
      <p:sp>
        <p:nvSpPr>
          <p:cNvPr id="119811" name="Rectangle 3"/>
          <p:cNvSpPr>
            <a:spLocks noGrp="1" noChangeArrowheads="1"/>
          </p:cNvSpPr>
          <p:nvPr>
            <p:ph sz="quarter" idx="1"/>
          </p:nvPr>
        </p:nvSpPr>
        <p:spPr>
          <a:xfrm>
            <a:off x="228600" y="2819400"/>
            <a:ext cx="4267200" cy="3581400"/>
          </a:xfrm>
        </p:spPr>
        <p:txBody>
          <a:bodyPr>
            <a:normAutofit fontScale="92500" lnSpcReduction="10000"/>
          </a:bodyPr>
          <a:lstStyle/>
          <a:p>
            <a:pPr eaLnBrk="1" hangingPunct="1">
              <a:lnSpc>
                <a:spcPct val="80000"/>
              </a:lnSpc>
            </a:pPr>
            <a:r>
              <a:rPr lang="en-US" sz="2800" dirty="0" smtClean="0">
                <a:latin typeface="Times New Roman" pitchFamily="18" charset="0"/>
              </a:rPr>
              <a:t>Although most of the people imprisoned in these </a:t>
            </a:r>
            <a:r>
              <a:rPr lang="en-US" sz="2800" b="1" dirty="0" smtClean="0">
                <a:latin typeface="Times New Roman" pitchFamily="18" charset="0"/>
              </a:rPr>
              <a:t>internment </a:t>
            </a:r>
            <a:r>
              <a:rPr lang="en-US" sz="2800" dirty="0" smtClean="0">
                <a:latin typeface="Times New Roman" pitchFamily="18" charset="0"/>
              </a:rPr>
              <a:t>camps were Japanese Americans.</a:t>
            </a:r>
          </a:p>
          <a:p>
            <a:pPr eaLnBrk="1" hangingPunct="1">
              <a:lnSpc>
                <a:spcPct val="80000"/>
              </a:lnSpc>
            </a:pPr>
            <a:endParaRPr lang="en-US" sz="2800" dirty="0" smtClean="0">
              <a:latin typeface="Times New Roman" pitchFamily="18" charset="0"/>
            </a:endParaRPr>
          </a:p>
          <a:p>
            <a:pPr eaLnBrk="1" hangingPunct="1">
              <a:lnSpc>
                <a:spcPct val="80000"/>
              </a:lnSpc>
            </a:pPr>
            <a:r>
              <a:rPr lang="en-US" sz="2800" dirty="0" smtClean="0">
                <a:latin typeface="Times New Roman" pitchFamily="18" charset="0"/>
              </a:rPr>
              <a:t>There were also small numbers of </a:t>
            </a:r>
            <a:r>
              <a:rPr lang="en-US" sz="2800" b="1" i="1" dirty="0" smtClean="0">
                <a:latin typeface="Times New Roman" pitchFamily="18" charset="0"/>
              </a:rPr>
              <a:t>German</a:t>
            </a:r>
            <a:r>
              <a:rPr lang="en-US" sz="2800" dirty="0" smtClean="0">
                <a:latin typeface="Times New Roman" pitchFamily="18" charset="0"/>
              </a:rPr>
              <a:t> Americans and </a:t>
            </a:r>
            <a:r>
              <a:rPr lang="en-US" sz="2800" b="1" i="1" dirty="0" smtClean="0">
                <a:latin typeface="Times New Roman" pitchFamily="18" charset="0"/>
              </a:rPr>
              <a:t>Italian</a:t>
            </a:r>
            <a:r>
              <a:rPr lang="en-US" sz="2800" b="1" dirty="0" smtClean="0">
                <a:latin typeface="Times New Roman" pitchFamily="18" charset="0"/>
              </a:rPr>
              <a:t> </a:t>
            </a:r>
            <a:r>
              <a:rPr lang="en-US" sz="2800" dirty="0" smtClean="0">
                <a:latin typeface="Times New Roman" pitchFamily="18" charset="0"/>
              </a:rPr>
              <a:t>Americans imprisoned under the same law, as well as hundreds of </a:t>
            </a:r>
            <a:r>
              <a:rPr lang="en-US" sz="2800" b="1" i="1" dirty="0" smtClean="0">
                <a:latin typeface="Times New Roman" pitchFamily="18" charset="0"/>
              </a:rPr>
              <a:t>Native Americans</a:t>
            </a:r>
            <a:r>
              <a:rPr lang="en-US" sz="2800" dirty="0" smtClean="0">
                <a:latin typeface="Times New Roman" pitchFamily="18" charset="0"/>
              </a:rPr>
              <a:t> from Alaska.</a:t>
            </a:r>
          </a:p>
          <a:p>
            <a:pPr eaLnBrk="1" hangingPunct="1">
              <a:lnSpc>
                <a:spcPct val="80000"/>
              </a:lnSpc>
            </a:pPr>
            <a:endParaRPr lang="en-US" sz="1900" dirty="0" smtClean="0"/>
          </a:p>
        </p:txBody>
      </p:sp>
      <p:pic>
        <p:nvPicPr>
          <p:cNvPr id="119812" name="Picture 5" descr="DIVI5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909" y="1447800"/>
            <a:ext cx="424815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2743200" cy="2313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43222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152400" y="609600"/>
            <a:ext cx="8534400" cy="758952"/>
          </a:xfrm>
        </p:spPr>
        <p:txBody>
          <a:bodyPr>
            <a:normAutofit fontScale="90000"/>
          </a:bodyPr>
          <a:lstStyle/>
          <a:p>
            <a:pPr algn="ctr" eaLnBrk="1" hangingPunct="1"/>
            <a:r>
              <a:rPr lang="en-US" sz="3200" b="1" dirty="0" smtClean="0"/>
              <a:t> </a:t>
            </a:r>
            <a:r>
              <a:rPr lang="en-US" sz="3200" b="1" dirty="0" smtClean="0">
                <a:solidFill>
                  <a:schemeClr val="tx1"/>
                </a:solidFill>
              </a:rPr>
              <a:t>Mobilization</a:t>
            </a:r>
            <a:br>
              <a:rPr lang="en-US" sz="3200" b="1" dirty="0" smtClean="0">
                <a:solidFill>
                  <a:schemeClr val="tx1"/>
                </a:solidFill>
              </a:rPr>
            </a:br>
            <a:endParaRPr lang="en-US" sz="3200" b="1" dirty="0" smtClean="0">
              <a:solidFill>
                <a:schemeClr val="tx1"/>
              </a:solidFill>
            </a:endParaRPr>
          </a:p>
        </p:txBody>
      </p:sp>
      <p:sp>
        <p:nvSpPr>
          <p:cNvPr id="131075" name="Rectangle 3"/>
          <p:cNvSpPr>
            <a:spLocks noGrp="1" noChangeArrowheads="1"/>
          </p:cNvSpPr>
          <p:nvPr>
            <p:ph sz="quarter" idx="1"/>
          </p:nvPr>
        </p:nvSpPr>
        <p:spPr>
          <a:xfrm>
            <a:off x="381000" y="1447800"/>
            <a:ext cx="8153400" cy="4265613"/>
          </a:xfrm>
        </p:spPr>
        <p:txBody>
          <a:bodyPr/>
          <a:lstStyle/>
          <a:p>
            <a:pPr eaLnBrk="1" hangingPunct="1">
              <a:lnSpc>
                <a:spcPct val="90000"/>
              </a:lnSpc>
              <a:defRPr/>
            </a:pPr>
            <a:r>
              <a:rPr lang="en-US" sz="3200" dirty="0" smtClean="0">
                <a:latin typeface="Times New Roman" pitchFamily="18" charset="0"/>
              </a:rPr>
              <a:t>After Pearl Harbor, </a:t>
            </a:r>
            <a:r>
              <a:rPr lang="en-US" sz="3200" b="1" dirty="0" smtClean="0">
                <a:latin typeface="Times New Roman" pitchFamily="18" charset="0"/>
              </a:rPr>
              <a:t>5 million </a:t>
            </a:r>
            <a:r>
              <a:rPr lang="en-US" sz="3200" dirty="0" smtClean="0">
                <a:latin typeface="Times New Roman" pitchFamily="18" charset="0"/>
              </a:rPr>
              <a:t>men volunteered for military service but </a:t>
            </a:r>
            <a:r>
              <a:rPr lang="en-US" sz="3200" u="sng" dirty="0" smtClean="0">
                <a:latin typeface="Times New Roman" pitchFamily="18" charset="0"/>
              </a:rPr>
              <a:t>more</a:t>
            </a:r>
            <a:r>
              <a:rPr lang="en-US" sz="3200" dirty="0" smtClean="0">
                <a:latin typeface="Times New Roman" pitchFamily="18" charset="0"/>
              </a:rPr>
              <a:t> were needed to fight a total war. </a:t>
            </a:r>
          </a:p>
          <a:p>
            <a:pPr marL="0" indent="0" eaLnBrk="1" hangingPunct="1">
              <a:lnSpc>
                <a:spcPct val="90000"/>
              </a:lnSpc>
              <a:buFont typeface="Wingdings" pitchFamily="2" charset="2"/>
              <a:buNone/>
              <a:defRPr/>
            </a:pPr>
            <a:endParaRPr lang="en-US" sz="3200" dirty="0" smtClean="0">
              <a:latin typeface="Times New Roman" pitchFamily="18" charset="0"/>
            </a:endParaRPr>
          </a:p>
          <a:p>
            <a:pPr eaLnBrk="1" hangingPunct="1">
              <a:lnSpc>
                <a:spcPct val="90000"/>
              </a:lnSpc>
              <a:defRPr/>
            </a:pPr>
            <a:r>
              <a:rPr lang="en-US" sz="3200" dirty="0" smtClean="0">
                <a:latin typeface="Times New Roman" pitchFamily="18" charset="0"/>
              </a:rPr>
              <a:t>The </a:t>
            </a:r>
            <a:r>
              <a:rPr lang="en-US" sz="3200" b="1" dirty="0" smtClean="0">
                <a:latin typeface="Times New Roman" pitchFamily="18" charset="0"/>
              </a:rPr>
              <a:t>Selective Service System </a:t>
            </a:r>
            <a:r>
              <a:rPr lang="en-US" sz="3200" dirty="0" smtClean="0">
                <a:latin typeface="Times New Roman" pitchFamily="18" charset="0"/>
              </a:rPr>
              <a:t>expanded the </a:t>
            </a:r>
            <a:r>
              <a:rPr lang="en-US" sz="3200" b="1" dirty="0" smtClean="0">
                <a:latin typeface="Times New Roman" pitchFamily="18" charset="0"/>
              </a:rPr>
              <a:t>draft</a:t>
            </a:r>
            <a:r>
              <a:rPr lang="en-US" sz="3200" dirty="0" smtClean="0">
                <a:latin typeface="Times New Roman" pitchFamily="18" charset="0"/>
              </a:rPr>
              <a:t>, and </a:t>
            </a:r>
            <a:r>
              <a:rPr lang="en-US" sz="3200" b="1" dirty="0" smtClean="0">
                <a:latin typeface="Times New Roman" pitchFamily="18" charset="0"/>
              </a:rPr>
              <a:t>10</a:t>
            </a:r>
            <a:r>
              <a:rPr lang="en-US" sz="3200" dirty="0" smtClean="0">
                <a:latin typeface="Times New Roman" pitchFamily="18" charset="0"/>
              </a:rPr>
              <a:t> </a:t>
            </a:r>
            <a:r>
              <a:rPr lang="en-US" sz="3200" b="1" dirty="0" smtClean="0">
                <a:latin typeface="Times New Roman" pitchFamily="18" charset="0"/>
              </a:rPr>
              <a:t>million</a:t>
            </a:r>
            <a:r>
              <a:rPr lang="en-US" sz="3200" dirty="0" smtClean="0">
                <a:latin typeface="Times New Roman" pitchFamily="18" charset="0"/>
              </a:rPr>
              <a:t> more men joined the ranks of the American Armed Forces.</a:t>
            </a:r>
          </a:p>
          <a:p>
            <a:pPr eaLnBrk="1" hangingPunct="1">
              <a:lnSpc>
                <a:spcPct val="90000"/>
              </a:lnSpc>
              <a:defRPr/>
            </a:pPr>
            <a:endParaRPr lang="en-US" sz="3200" dirty="0" smtClean="0">
              <a:latin typeface="Times New Roman" pitchFamily="18" charset="0"/>
            </a:endParaRPr>
          </a:p>
        </p:txBody>
      </p:sp>
    </p:spTree>
    <p:extLst>
      <p:ext uri="{BB962C8B-B14F-4D97-AF65-F5344CB8AC3E}">
        <p14:creationId xmlns:p14="http://schemas.microsoft.com/office/powerpoint/2010/main" val="33346636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r>
              <a:rPr lang="en-US" b="1" smtClean="0"/>
              <a:t>WWII Recruitment Posters </a:t>
            </a:r>
          </a:p>
        </p:txBody>
      </p:sp>
      <p:pic>
        <p:nvPicPr>
          <p:cNvPr id="121860" name="Picture 6" descr="061219141400_Uncle_Sam_I_Want_You_For_US_Army_L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352800" y="1752600"/>
            <a:ext cx="295275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1859" name="Picture 5" descr="womenposter-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362200"/>
            <a:ext cx="18383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1" name="Picture 7" descr="ww1-propaganda-postersusa11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2286000"/>
            <a:ext cx="19494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30309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r>
              <a:rPr lang="en-US" smtClean="0"/>
              <a:t>Women in WWII </a:t>
            </a:r>
          </a:p>
        </p:txBody>
      </p:sp>
      <p:sp>
        <p:nvSpPr>
          <p:cNvPr id="122883" name="Rectangle 3"/>
          <p:cNvSpPr>
            <a:spLocks noGrp="1" noChangeArrowheads="1"/>
          </p:cNvSpPr>
          <p:nvPr>
            <p:ph sz="quarter" idx="1"/>
          </p:nvPr>
        </p:nvSpPr>
        <p:spPr/>
        <p:txBody>
          <a:bodyPr>
            <a:normAutofit/>
          </a:bodyPr>
          <a:lstStyle/>
          <a:p>
            <a:pPr eaLnBrk="1" hangingPunct="1">
              <a:lnSpc>
                <a:spcPct val="80000"/>
              </a:lnSpc>
            </a:pPr>
            <a:r>
              <a:rPr lang="en-US" sz="2200" dirty="0" smtClean="0"/>
              <a:t>Women Auxiliary's were formed to perform support duties so the men could go to the front lines. </a:t>
            </a:r>
          </a:p>
          <a:p>
            <a:pPr eaLnBrk="1" hangingPunct="1">
              <a:lnSpc>
                <a:spcPct val="80000"/>
              </a:lnSpc>
            </a:pPr>
            <a:endParaRPr lang="en-US" sz="2200" dirty="0" smtClean="0"/>
          </a:p>
          <a:p>
            <a:pPr eaLnBrk="1" hangingPunct="1">
              <a:lnSpc>
                <a:spcPct val="80000"/>
              </a:lnSpc>
            </a:pPr>
            <a:r>
              <a:rPr lang="en-US" sz="2200" dirty="0" smtClean="0"/>
              <a:t>The men needed tanks, planes, ships, guns, bullets, and boots. To equip the troops, the whole American industry was dedicated to supplying the military. </a:t>
            </a:r>
          </a:p>
          <a:p>
            <a:pPr eaLnBrk="1" hangingPunct="1">
              <a:lnSpc>
                <a:spcPct val="80000"/>
              </a:lnSpc>
            </a:pPr>
            <a:endParaRPr lang="en-US" sz="2200" dirty="0" smtClean="0"/>
          </a:p>
          <a:p>
            <a:pPr eaLnBrk="1" hangingPunct="1">
              <a:lnSpc>
                <a:spcPct val="80000"/>
              </a:lnSpc>
            </a:pPr>
            <a:r>
              <a:rPr lang="en-US" sz="2200" dirty="0" smtClean="0"/>
              <a:t>More than </a:t>
            </a:r>
            <a:r>
              <a:rPr lang="en-US" sz="2200" b="1" dirty="0" smtClean="0"/>
              <a:t>6 million </a:t>
            </a:r>
            <a:r>
              <a:rPr lang="en-US" sz="2200" dirty="0" smtClean="0"/>
              <a:t>workers in these plants, factories, and shipyards were </a:t>
            </a:r>
            <a:r>
              <a:rPr lang="en-US" sz="2200" b="1" u="sng" dirty="0" smtClean="0"/>
              <a:t>women.</a:t>
            </a:r>
            <a:r>
              <a:rPr lang="en-US" sz="2200" b="1" dirty="0" smtClean="0"/>
              <a:t> </a:t>
            </a:r>
          </a:p>
          <a:p>
            <a:pPr eaLnBrk="1" hangingPunct="1">
              <a:lnSpc>
                <a:spcPct val="80000"/>
              </a:lnSpc>
            </a:pPr>
            <a:endParaRPr lang="en-US" sz="2200" b="1" dirty="0" smtClean="0"/>
          </a:p>
          <a:p>
            <a:pPr eaLnBrk="1" hangingPunct="1">
              <a:lnSpc>
                <a:spcPct val="80000"/>
              </a:lnSpc>
            </a:pPr>
            <a:r>
              <a:rPr lang="en-US" sz="2200" dirty="0" smtClean="0"/>
              <a:t>With the men who once did these jobs </a:t>
            </a:r>
          </a:p>
          <a:p>
            <a:pPr marL="0" indent="0" eaLnBrk="1" hangingPunct="1">
              <a:lnSpc>
                <a:spcPct val="80000"/>
              </a:lnSpc>
              <a:buNone/>
            </a:pPr>
            <a:r>
              <a:rPr lang="en-US" sz="2200" dirty="0"/>
              <a:t> </a:t>
            </a:r>
            <a:r>
              <a:rPr lang="en-US" sz="2200" dirty="0" smtClean="0"/>
              <a:t>    now fighting overseas, women filled </a:t>
            </a:r>
          </a:p>
          <a:p>
            <a:pPr marL="0" indent="0" eaLnBrk="1" hangingPunct="1">
              <a:lnSpc>
                <a:spcPct val="80000"/>
              </a:lnSpc>
              <a:buNone/>
            </a:pPr>
            <a:r>
              <a:rPr lang="en-US" sz="2200" dirty="0"/>
              <a:t> </a:t>
            </a:r>
            <a:r>
              <a:rPr lang="en-US" sz="2200" dirty="0" smtClean="0"/>
              <a:t>    the void. </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191000"/>
            <a:ext cx="2971800" cy="2347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10214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3"/>
          <p:cNvSpPr>
            <a:spLocks noGrp="1" noChangeArrowheads="1"/>
          </p:cNvSpPr>
          <p:nvPr>
            <p:ph sz="quarter" idx="1"/>
          </p:nvPr>
        </p:nvSpPr>
        <p:spPr>
          <a:xfrm>
            <a:off x="152400" y="1828800"/>
            <a:ext cx="5257800" cy="4648200"/>
          </a:xfrm>
        </p:spPr>
        <p:txBody>
          <a:bodyPr/>
          <a:lstStyle/>
          <a:p>
            <a:pPr eaLnBrk="1" hangingPunct="1">
              <a:lnSpc>
                <a:spcPct val="90000"/>
              </a:lnSpc>
            </a:pPr>
            <a:r>
              <a:rPr lang="en-US" sz="2500" dirty="0" smtClean="0"/>
              <a:t>Women </a:t>
            </a:r>
            <a:r>
              <a:rPr lang="en-US" sz="2500" b="1" dirty="0" smtClean="0"/>
              <a:t>volunteered</a:t>
            </a:r>
            <a:r>
              <a:rPr lang="en-US" sz="2500" dirty="0" smtClean="0"/>
              <a:t> for this work even though they were only paid on average </a:t>
            </a:r>
            <a:r>
              <a:rPr lang="en-US" sz="2500" b="1" dirty="0" smtClean="0"/>
              <a:t>60% </a:t>
            </a:r>
            <a:r>
              <a:rPr lang="en-US" sz="2500" dirty="0" smtClean="0"/>
              <a:t>as much as men doing the same jobs. </a:t>
            </a:r>
          </a:p>
          <a:p>
            <a:pPr eaLnBrk="1" hangingPunct="1">
              <a:lnSpc>
                <a:spcPct val="90000"/>
              </a:lnSpc>
            </a:pPr>
            <a:endParaRPr lang="en-US" sz="2500" dirty="0" smtClean="0"/>
          </a:p>
          <a:p>
            <a:pPr eaLnBrk="1" hangingPunct="1">
              <a:lnSpc>
                <a:spcPct val="90000"/>
              </a:lnSpc>
            </a:pPr>
            <a:r>
              <a:rPr lang="en-US" sz="2500" dirty="0" smtClean="0"/>
              <a:t>It was the hard work of people and the </a:t>
            </a:r>
            <a:r>
              <a:rPr lang="en-US" sz="2500" b="1" dirty="0" smtClean="0"/>
              <a:t>industrial might </a:t>
            </a:r>
            <a:r>
              <a:rPr lang="en-US" sz="2500" dirty="0" smtClean="0"/>
              <a:t>of the United States that helped America </a:t>
            </a:r>
            <a:r>
              <a:rPr lang="en-US" sz="2500" b="1" dirty="0" smtClean="0"/>
              <a:t>win WWII</a:t>
            </a:r>
            <a:r>
              <a:rPr lang="en-US" sz="2500" dirty="0" smtClean="0"/>
              <a:t>.</a:t>
            </a:r>
          </a:p>
          <a:p>
            <a:pPr eaLnBrk="1" hangingPunct="1">
              <a:lnSpc>
                <a:spcPct val="90000"/>
              </a:lnSpc>
            </a:pPr>
            <a:endParaRPr lang="en-US" sz="2500" dirty="0" smtClean="0"/>
          </a:p>
        </p:txBody>
      </p:sp>
      <p:pic>
        <p:nvPicPr>
          <p:cNvPr id="125956" name="Picture 5" descr="070225200121_Rosie_the_Riveter_We_Can_Do_It_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676400"/>
            <a:ext cx="33147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u="sng" dirty="0" smtClean="0"/>
              <a:t>Rosie the Riveter</a:t>
            </a:r>
            <a:endParaRPr lang="en-US" u="sng" dirty="0"/>
          </a:p>
        </p:txBody>
      </p:sp>
    </p:spTree>
    <p:extLst>
      <p:ext uri="{BB962C8B-B14F-4D97-AF65-F5344CB8AC3E}">
        <p14:creationId xmlns:p14="http://schemas.microsoft.com/office/powerpoint/2010/main" val="15806085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algn="ctr" eaLnBrk="1" hangingPunct="1"/>
            <a:r>
              <a:rPr lang="en-US" b="1" u="sng" dirty="0" smtClean="0">
                <a:solidFill>
                  <a:schemeClr val="tx1"/>
                </a:solidFill>
              </a:rPr>
              <a:t>Wartime Conservation</a:t>
            </a:r>
          </a:p>
        </p:txBody>
      </p:sp>
      <p:sp>
        <p:nvSpPr>
          <p:cNvPr id="123907" name="Rectangle 3"/>
          <p:cNvSpPr>
            <a:spLocks noGrp="1" noChangeArrowheads="1"/>
          </p:cNvSpPr>
          <p:nvPr>
            <p:ph sz="quarter" idx="1"/>
          </p:nvPr>
        </p:nvSpPr>
        <p:spPr>
          <a:xfrm>
            <a:off x="304800" y="1524000"/>
            <a:ext cx="8378825" cy="4953000"/>
          </a:xfrm>
        </p:spPr>
        <p:txBody>
          <a:bodyPr/>
          <a:lstStyle/>
          <a:p>
            <a:pPr eaLnBrk="1" hangingPunct="1">
              <a:lnSpc>
                <a:spcPct val="90000"/>
              </a:lnSpc>
            </a:pPr>
            <a:r>
              <a:rPr lang="en-US" dirty="0" smtClean="0"/>
              <a:t>As time went on, the war industry needed more raw materials. One way average Americans helped the war effort was through </a:t>
            </a:r>
            <a:r>
              <a:rPr lang="en-US" b="1" dirty="0" smtClean="0"/>
              <a:t>wartime conservation</a:t>
            </a:r>
            <a:r>
              <a:rPr lang="en-US" dirty="0" smtClean="0"/>
              <a:t>. </a:t>
            </a:r>
          </a:p>
          <a:p>
            <a:pPr eaLnBrk="1" hangingPunct="1">
              <a:lnSpc>
                <a:spcPct val="90000"/>
              </a:lnSpc>
            </a:pPr>
            <a:endParaRPr lang="en-US" dirty="0" smtClean="0"/>
          </a:p>
          <a:p>
            <a:pPr eaLnBrk="1" hangingPunct="1">
              <a:lnSpc>
                <a:spcPct val="90000"/>
              </a:lnSpc>
            </a:pPr>
            <a:r>
              <a:rPr lang="en-US" dirty="0" smtClean="0"/>
              <a:t>Workers would carpool to work or ride bicycles to save gasoline and rubber. </a:t>
            </a:r>
          </a:p>
          <a:p>
            <a:pPr eaLnBrk="1" hangingPunct="1">
              <a:lnSpc>
                <a:spcPct val="90000"/>
              </a:lnSpc>
            </a:pPr>
            <a:endParaRPr lang="en-US" dirty="0" smtClean="0"/>
          </a:p>
          <a:p>
            <a:pPr eaLnBrk="1" hangingPunct="1">
              <a:lnSpc>
                <a:spcPct val="90000"/>
              </a:lnSpc>
            </a:pPr>
            <a:r>
              <a:rPr lang="en-US" dirty="0" smtClean="0"/>
              <a:t>People participated in nationwide drives to collect scrap iron, tin cans, newspaper, rags, and even cooking grease to recycle and use in war production. </a:t>
            </a:r>
          </a:p>
          <a:p>
            <a:pPr eaLnBrk="1" hangingPunct="1">
              <a:lnSpc>
                <a:spcPct val="90000"/>
              </a:lnSpc>
            </a:pPr>
            <a:endParaRPr lang="en-US" dirty="0" smtClean="0"/>
          </a:p>
        </p:txBody>
      </p:sp>
    </p:spTree>
    <p:extLst>
      <p:ext uri="{BB962C8B-B14F-4D97-AF65-F5344CB8AC3E}">
        <p14:creationId xmlns:p14="http://schemas.microsoft.com/office/powerpoint/2010/main" val="155969980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3"/>
          <p:cNvSpPr>
            <a:spLocks noGrp="1" noChangeArrowheads="1"/>
          </p:cNvSpPr>
          <p:nvPr>
            <p:ph sz="quarter" idx="1"/>
          </p:nvPr>
        </p:nvSpPr>
        <p:spPr>
          <a:xfrm>
            <a:off x="304800" y="914400"/>
            <a:ext cx="8305800" cy="4494213"/>
          </a:xfrm>
        </p:spPr>
        <p:txBody>
          <a:bodyPr>
            <a:normAutofit fontScale="92500" lnSpcReduction="10000"/>
          </a:bodyPr>
          <a:lstStyle/>
          <a:p>
            <a:pPr eaLnBrk="1" hangingPunct="1">
              <a:defRPr/>
            </a:pPr>
            <a:endParaRPr lang="en-US" sz="2800" dirty="0" smtClean="0">
              <a:latin typeface="Times New Roman" pitchFamily="18" charset="0"/>
            </a:endParaRPr>
          </a:p>
          <a:p>
            <a:pPr eaLnBrk="1" hangingPunct="1">
              <a:defRPr/>
            </a:pPr>
            <a:r>
              <a:rPr lang="en-US" sz="2800" dirty="0" smtClean="0">
                <a:latin typeface="Times New Roman" pitchFamily="18" charset="0"/>
              </a:rPr>
              <a:t>Another way Americans conserved on the home front was through the mandatory government </a:t>
            </a:r>
            <a:r>
              <a:rPr lang="en-US" sz="2800" b="1" dirty="0" smtClean="0">
                <a:solidFill>
                  <a:srgbClr val="FF0000"/>
                </a:solidFill>
                <a:latin typeface="Times New Roman" pitchFamily="18" charset="0"/>
              </a:rPr>
              <a:t>rationing</a:t>
            </a:r>
            <a:r>
              <a:rPr lang="en-US" sz="2800" b="1" dirty="0" smtClean="0">
                <a:latin typeface="Times New Roman" pitchFamily="18" charset="0"/>
              </a:rPr>
              <a:t> </a:t>
            </a:r>
            <a:r>
              <a:rPr lang="en-US" sz="2800" dirty="0" smtClean="0">
                <a:latin typeface="Times New Roman" pitchFamily="18" charset="0"/>
              </a:rPr>
              <a:t>system. </a:t>
            </a:r>
          </a:p>
          <a:p>
            <a:pPr eaLnBrk="1" hangingPunct="1">
              <a:defRPr/>
            </a:pPr>
            <a:endParaRPr lang="en-US" sz="2800" dirty="0" smtClean="0">
              <a:latin typeface="Times New Roman" pitchFamily="18" charset="0"/>
            </a:endParaRPr>
          </a:p>
          <a:p>
            <a:pPr eaLnBrk="1" hangingPunct="1">
              <a:defRPr/>
            </a:pPr>
            <a:r>
              <a:rPr lang="en-US" sz="2800" dirty="0" smtClean="0">
                <a:latin typeface="Times New Roman" pitchFamily="18" charset="0"/>
              </a:rPr>
              <a:t>Under this system, each household received a </a:t>
            </a:r>
            <a:r>
              <a:rPr lang="en-US" sz="2800" dirty="0" smtClean="0">
                <a:solidFill>
                  <a:srgbClr val="FF0000"/>
                </a:solidFill>
                <a:latin typeface="Times New Roman" pitchFamily="18" charset="0"/>
              </a:rPr>
              <a:t>“</a:t>
            </a:r>
            <a:r>
              <a:rPr lang="en-US" sz="2800" b="1" dirty="0" smtClean="0">
                <a:solidFill>
                  <a:srgbClr val="FF0000"/>
                </a:solidFill>
                <a:latin typeface="Times New Roman" pitchFamily="18" charset="0"/>
              </a:rPr>
              <a:t>c book</a:t>
            </a:r>
            <a:r>
              <a:rPr lang="en-US" sz="2800" dirty="0" smtClean="0">
                <a:solidFill>
                  <a:srgbClr val="FF0000"/>
                </a:solidFill>
                <a:latin typeface="Times New Roman" pitchFamily="18" charset="0"/>
              </a:rPr>
              <a:t>” </a:t>
            </a:r>
            <a:r>
              <a:rPr lang="en-US" sz="2800" dirty="0" smtClean="0">
                <a:latin typeface="Times New Roman" pitchFamily="18" charset="0"/>
              </a:rPr>
              <a:t>with </a:t>
            </a:r>
            <a:r>
              <a:rPr lang="en-US" sz="2800" dirty="0" smtClean="0">
                <a:solidFill>
                  <a:srgbClr val="FF0000"/>
                </a:solidFill>
                <a:latin typeface="Times New Roman" pitchFamily="18" charset="0"/>
              </a:rPr>
              <a:t>coupons to be used when buying scarce items such as meat, sugar, and coffee</a:t>
            </a:r>
            <a:r>
              <a:rPr lang="en-US" sz="2800" dirty="0" smtClean="0">
                <a:latin typeface="Times New Roman" pitchFamily="18" charset="0"/>
              </a:rPr>
              <a:t>. </a:t>
            </a:r>
          </a:p>
          <a:p>
            <a:pPr eaLnBrk="1" hangingPunct="1">
              <a:defRPr/>
            </a:pPr>
            <a:endParaRPr lang="en-US" sz="2800" dirty="0" smtClean="0">
              <a:latin typeface="Times New Roman" pitchFamily="18" charset="0"/>
            </a:endParaRPr>
          </a:p>
          <a:p>
            <a:pPr eaLnBrk="1" hangingPunct="1">
              <a:defRPr/>
            </a:pPr>
            <a:r>
              <a:rPr lang="en-US" sz="2800" dirty="0" smtClean="0">
                <a:solidFill>
                  <a:srgbClr val="FF0000"/>
                </a:solidFill>
                <a:latin typeface="Times New Roman" pitchFamily="18" charset="0"/>
              </a:rPr>
              <a:t>Gas rationing </a:t>
            </a:r>
            <a:r>
              <a:rPr lang="en-US" sz="2800" dirty="0" smtClean="0">
                <a:latin typeface="Times New Roman" pitchFamily="18" charset="0"/>
              </a:rPr>
              <a:t>was also used to help </a:t>
            </a:r>
          </a:p>
          <a:p>
            <a:pPr marL="0" indent="0" eaLnBrk="1" hangingPunct="1">
              <a:buNone/>
              <a:defRPr/>
            </a:pPr>
            <a:r>
              <a:rPr lang="en-US" sz="2800" dirty="0">
                <a:latin typeface="Times New Roman" pitchFamily="18" charset="0"/>
              </a:rPr>
              <a:t> </a:t>
            </a:r>
            <a:r>
              <a:rPr lang="en-US" sz="2800" dirty="0" smtClean="0">
                <a:latin typeface="Times New Roman" pitchFamily="18" charset="0"/>
              </a:rPr>
              <a:t>  save gasoline for military use.</a:t>
            </a:r>
          </a:p>
          <a:p>
            <a:pPr eaLnBrk="1" hangingPunct="1">
              <a:defRPr/>
            </a:pPr>
            <a:endParaRPr lang="en-US" sz="3200" dirty="0" smtClean="0">
              <a:latin typeface="Times New Roman" pitchFamily="18" charset="0"/>
            </a:endParaRPr>
          </a:p>
          <a:p>
            <a:pPr eaLnBrk="1" hangingPunct="1">
              <a:defRPr/>
            </a:pPr>
            <a:endParaRPr lang="en-US" sz="3200" dirty="0" smtClean="0">
              <a:latin typeface="Times New Roman" pitchFamily="18" charset="0"/>
            </a:endParaRPr>
          </a:p>
        </p:txBody>
      </p:sp>
      <p:pic>
        <p:nvPicPr>
          <p:cNvPr id="12493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799" y="3657600"/>
            <a:ext cx="3177039"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007121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4"/>
          <p:cNvSpPr>
            <a:spLocks noGrp="1" noChangeArrowheads="1"/>
          </p:cNvSpPr>
          <p:nvPr>
            <p:ph type="title"/>
          </p:nvPr>
        </p:nvSpPr>
        <p:spPr/>
        <p:txBody>
          <a:bodyPr/>
          <a:lstStyle/>
          <a:p>
            <a:pPr algn="ctr" eaLnBrk="1" hangingPunct="1"/>
            <a:r>
              <a:rPr lang="en-US" sz="4000" b="1" dirty="0" smtClean="0">
                <a:solidFill>
                  <a:schemeClr val="tx1"/>
                </a:solidFill>
              </a:rPr>
              <a:t>WWII Alliances</a:t>
            </a:r>
          </a:p>
        </p:txBody>
      </p:sp>
      <p:sp>
        <p:nvSpPr>
          <p:cNvPr id="126979" name="Rectangle 3"/>
          <p:cNvSpPr>
            <a:spLocks noGrp="1" noChangeArrowheads="1"/>
          </p:cNvSpPr>
          <p:nvPr>
            <p:ph sz="half" idx="1"/>
          </p:nvPr>
        </p:nvSpPr>
        <p:spPr/>
        <p:txBody>
          <a:bodyPr/>
          <a:lstStyle/>
          <a:p>
            <a:pPr eaLnBrk="1" hangingPunct="1">
              <a:buFont typeface="Wingdings" pitchFamily="2" charset="2"/>
              <a:buNone/>
            </a:pPr>
            <a:r>
              <a:rPr lang="en-US" sz="4400" b="1" dirty="0" smtClean="0">
                <a:latin typeface="Times New Roman" pitchFamily="18" charset="0"/>
              </a:rPr>
              <a:t>Allies Powers</a:t>
            </a:r>
          </a:p>
          <a:p>
            <a:pPr eaLnBrk="1" hangingPunct="1"/>
            <a:r>
              <a:rPr lang="en-US" sz="3200" dirty="0" smtClean="0">
                <a:latin typeface="Times New Roman" pitchFamily="18" charset="0"/>
              </a:rPr>
              <a:t>China</a:t>
            </a:r>
          </a:p>
          <a:p>
            <a:pPr eaLnBrk="1" hangingPunct="1"/>
            <a:r>
              <a:rPr lang="en-US" sz="3200" dirty="0" smtClean="0">
                <a:latin typeface="Times New Roman" pitchFamily="18" charset="0"/>
              </a:rPr>
              <a:t>France</a:t>
            </a:r>
          </a:p>
          <a:p>
            <a:pPr eaLnBrk="1" hangingPunct="1"/>
            <a:r>
              <a:rPr lang="en-US" sz="3200" dirty="0" smtClean="0">
                <a:latin typeface="Times New Roman" pitchFamily="18" charset="0"/>
              </a:rPr>
              <a:t>Great Britain</a:t>
            </a:r>
          </a:p>
          <a:p>
            <a:pPr eaLnBrk="1" hangingPunct="1"/>
            <a:r>
              <a:rPr lang="en-US" sz="3200" dirty="0" smtClean="0">
                <a:latin typeface="Times New Roman" pitchFamily="18" charset="0"/>
              </a:rPr>
              <a:t>Soviet Union</a:t>
            </a:r>
          </a:p>
          <a:p>
            <a:pPr eaLnBrk="1" hangingPunct="1"/>
            <a:r>
              <a:rPr lang="en-US" sz="3200" b="1" dirty="0" smtClean="0">
                <a:latin typeface="Times New Roman" pitchFamily="18" charset="0"/>
              </a:rPr>
              <a:t>United States</a:t>
            </a:r>
          </a:p>
        </p:txBody>
      </p:sp>
      <p:sp>
        <p:nvSpPr>
          <p:cNvPr id="126980" name="Rectangle 5"/>
          <p:cNvSpPr>
            <a:spLocks noGrp="1" noChangeArrowheads="1"/>
          </p:cNvSpPr>
          <p:nvPr>
            <p:ph sz="half" idx="2"/>
          </p:nvPr>
        </p:nvSpPr>
        <p:spPr/>
        <p:txBody>
          <a:bodyPr/>
          <a:lstStyle/>
          <a:p>
            <a:pPr eaLnBrk="1" hangingPunct="1">
              <a:buFont typeface="Wingdings" pitchFamily="2" charset="2"/>
              <a:buNone/>
            </a:pPr>
            <a:r>
              <a:rPr lang="en-US" sz="4400" b="1" dirty="0" smtClean="0">
                <a:latin typeface="Times New Roman" pitchFamily="18" charset="0"/>
              </a:rPr>
              <a:t>Axis Powers</a:t>
            </a:r>
          </a:p>
          <a:p>
            <a:pPr eaLnBrk="1" hangingPunct="1"/>
            <a:r>
              <a:rPr lang="en-US" sz="3200" dirty="0" smtClean="0">
                <a:latin typeface="Times New Roman" pitchFamily="18" charset="0"/>
              </a:rPr>
              <a:t>Germany</a:t>
            </a:r>
          </a:p>
          <a:p>
            <a:pPr eaLnBrk="1" hangingPunct="1"/>
            <a:r>
              <a:rPr lang="en-US" sz="3200" dirty="0" smtClean="0">
                <a:latin typeface="Times New Roman" pitchFamily="18" charset="0"/>
              </a:rPr>
              <a:t>Italy</a:t>
            </a:r>
          </a:p>
          <a:p>
            <a:pPr eaLnBrk="1" hangingPunct="1"/>
            <a:r>
              <a:rPr lang="en-US" sz="3200" dirty="0" smtClean="0">
                <a:latin typeface="Times New Roman" pitchFamily="18" charset="0"/>
              </a:rPr>
              <a:t>Japan </a:t>
            </a:r>
          </a:p>
          <a:p>
            <a:pPr eaLnBrk="1" hangingPunct="1"/>
            <a:endParaRPr lang="en-US" sz="3200" dirty="0" smtClean="0">
              <a:latin typeface="Times New Roman" pitchFamily="18" charset="0"/>
            </a:endParaRPr>
          </a:p>
          <a:p>
            <a:pPr eaLnBrk="1" hangingPunct="1"/>
            <a:endParaRPr lang="en-US" sz="3200" dirty="0" smtClean="0"/>
          </a:p>
        </p:txBody>
      </p:sp>
    </p:spTree>
    <p:extLst>
      <p:ext uri="{BB962C8B-B14F-4D97-AF65-F5344CB8AC3E}">
        <p14:creationId xmlns:p14="http://schemas.microsoft.com/office/powerpoint/2010/main" val="18368179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13855"/>
            <a:ext cx="8150225" cy="917575"/>
          </a:xfrm>
        </p:spPr>
        <p:txBody>
          <a:bodyPr>
            <a:normAutofit fontScale="90000"/>
          </a:bodyPr>
          <a:lstStyle/>
          <a:p>
            <a:pPr eaLnBrk="1" hangingPunct="1"/>
            <a:r>
              <a:rPr lang="en-US" sz="3200" dirty="0" smtClean="0"/>
              <a:t>Wilson, Debs, and the Espionage Act of 1917. </a:t>
            </a:r>
          </a:p>
        </p:txBody>
      </p:sp>
      <p:sp>
        <p:nvSpPr>
          <p:cNvPr id="65539" name="Rectangle 3"/>
          <p:cNvSpPr>
            <a:spLocks noGrp="1" noChangeArrowheads="1"/>
          </p:cNvSpPr>
          <p:nvPr>
            <p:ph sz="quarter" idx="1"/>
          </p:nvPr>
        </p:nvSpPr>
        <p:spPr>
          <a:xfrm>
            <a:off x="304800" y="1524000"/>
            <a:ext cx="6172200" cy="4876800"/>
          </a:xfrm>
        </p:spPr>
        <p:txBody>
          <a:bodyPr/>
          <a:lstStyle/>
          <a:p>
            <a:pPr eaLnBrk="1" hangingPunct="1"/>
            <a:r>
              <a:rPr lang="en-US" sz="2500" dirty="0" smtClean="0"/>
              <a:t>During the war, laws were passed that prohibited people from speaking out </a:t>
            </a:r>
            <a:r>
              <a:rPr lang="en-US" sz="2500" b="1" dirty="0" smtClean="0"/>
              <a:t>against</a:t>
            </a:r>
            <a:r>
              <a:rPr lang="en-US" sz="2500" dirty="0" smtClean="0"/>
              <a:t> it. </a:t>
            </a:r>
          </a:p>
          <a:p>
            <a:pPr eaLnBrk="1" hangingPunct="1"/>
            <a:endParaRPr lang="en-US" sz="2500" dirty="0" smtClean="0"/>
          </a:p>
          <a:p>
            <a:pPr eaLnBrk="1" hangingPunct="1"/>
            <a:r>
              <a:rPr lang="en-US" sz="2500" dirty="0" smtClean="0"/>
              <a:t>The </a:t>
            </a:r>
            <a:r>
              <a:rPr lang="en-US" sz="2500" b="1" dirty="0" smtClean="0"/>
              <a:t>Espionage Act </a:t>
            </a:r>
            <a:r>
              <a:rPr lang="en-US" sz="2500" dirty="0" smtClean="0"/>
              <a:t>of 1917 made it a crime to communicate any information that would interfere with U.S. military operations or aid its enemies. </a:t>
            </a:r>
          </a:p>
          <a:p>
            <a:pPr eaLnBrk="1" hangingPunct="1"/>
            <a:endParaRPr lang="en-US" sz="2500" dirty="0" smtClean="0"/>
          </a:p>
          <a:p>
            <a:pPr eaLnBrk="1" hangingPunct="1"/>
            <a:r>
              <a:rPr lang="en-US" sz="2500" dirty="0" smtClean="0"/>
              <a:t>President Wilson supported this law to silence critics and pacifists. </a:t>
            </a:r>
          </a:p>
        </p:txBody>
      </p:sp>
      <p:pic>
        <p:nvPicPr>
          <p:cNvPr id="65540" name="Picture 5" descr="Go to fullsize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286000"/>
            <a:ext cx="1981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092395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r>
              <a:rPr lang="en-US" b="1" dirty="0" smtClean="0">
                <a:solidFill>
                  <a:schemeClr val="tx1"/>
                </a:solidFill>
              </a:rPr>
              <a:t>Major Events of WWII</a:t>
            </a:r>
          </a:p>
        </p:txBody>
      </p:sp>
      <p:sp>
        <p:nvSpPr>
          <p:cNvPr id="138243" name="Rectangle 3"/>
          <p:cNvSpPr>
            <a:spLocks noGrp="1" noChangeArrowheads="1"/>
          </p:cNvSpPr>
          <p:nvPr>
            <p:ph sz="quarter" idx="1"/>
          </p:nvPr>
        </p:nvSpPr>
        <p:spPr>
          <a:xfrm>
            <a:off x="301752" y="1527048"/>
            <a:ext cx="5184648" cy="4572000"/>
          </a:xfrm>
        </p:spPr>
        <p:txBody>
          <a:bodyPr>
            <a:normAutofit fontScale="92500" lnSpcReduction="20000"/>
          </a:bodyPr>
          <a:lstStyle/>
          <a:p>
            <a:pPr eaLnBrk="1" hangingPunct="1">
              <a:lnSpc>
                <a:spcPct val="90000"/>
              </a:lnSpc>
              <a:defRPr/>
            </a:pPr>
            <a:r>
              <a:rPr lang="en-US" sz="2400" b="1" dirty="0" smtClean="0"/>
              <a:t>Cash and Carry </a:t>
            </a:r>
            <a:r>
              <a:rPr lang="en-US" sz="2400" dirty="0" smtClean="0"/>
              <a:t>– September, 1939</a:t>
            </a:r>
          </a:p>
          <a:p>
            <a:pPr eaLnBrk="1" hangingPunct="1">
              <a:lnSpc>
                <a:spcPct val="90000"/>
              </a:lnSpc>
              <a:defRPr/>
            </a:pPr>
            <a:endParaRPr lang="en-US" sz="2400" dirty="0" smtClean="0"/>
          </a:p>
          <a:p>
            <a:pPr eaLnBrk="1" hangingPunct="1">
              <a:lnSpc>
                <a:spcPct val="90000"/>
              </a:lnSpc>
              <a:defRPr/>
            </a:pPr>
            <a:r>
              <a:rPr lang="en-US" sz="2400" dirty="0" smtClean="0"/>
              <a:t>Nations trading with the US would have to pay cash for goods and use their own ships to transport them (Prevent same cause as WWI)</a:t>
            </a:r>
          </a:p>
          <a:p>
            <a:pPr marL="0" indent="0" eaLnBrk="1" hangingPunct="1">
              <a:lnSpc>
                <a:spcPct val="90000"/>
              </a:lnSpc>
              <a:buNone/>
              <a:defRPr/>
            </a:pPr>
            <a:endParaRPr lang="en-US" sz="2400" dirty="0" smtClean="0"/>
          </a:p>
          <a:p>
            <a:pPr eaLnBrk="1" hangingPunct="1">
              <a:lnSpc>
                <a:spcPct val="90000"/>
              </a:lnSpc>
              <a:defRPr/>
            </a:pPr>
            <a:r>
              <a:rPr lang="en-US" sz="2400" b="1" dirty="0" smtClean="0"/>
              <a:t>Lend-Lease Act</a:t>
            </a:r>
            <a:r>
              <a:rPr lang="en-US" sz="2400" dirty="0" smtClean="0"/>
              <a:t>–March, 11, 1941</a:t>
            </a:r>
          </a:p>
          <a:p>
            <a:pPr marL="0" indent="0" eaLnBrk="1" hangingPunct="1">
              <a:lnSpc>
                <a:spcPct val="90000"/>
              </a:lnSpc>
              <a:buFont typeface="Wingdings" pitchFamily="2" charset="2"/>
              <a:buNone/>
              <a:defRPr/>
            </a:pPr>
            <a:endParaRPr lang="en-US" sz="2400" dirty="0" smtClean="0"/>
          </a:p>
          <a:p>
            <a:pPr eaLnBrk="1" hangingPunct="1">
              <a:lnSpc>
                <a:spcPct val="90000"/>
              </a:lnSpc>
              <a:defRPr/>
            </a:pPr>
            <a:r>
              <a:rPr lang="en-US" sz="2400" dirty="0" smtClean="0"/>
              <a:t>Nine months </a:t>
            </a:r>
            <a:r>
              <a:rPr lang="en-US" sz="2400" b="1" dirty="0" smtClean="0"/>
              <a:t>before</a:t>
            </a:r>
            <a:r>
              <a:rPr lang="en-US" sz="2400" dirty="0" smtClean="0"/>
              <a:t> Pearl Harbor, Congress passed the </a:t>
            </a:r>
            <a:r>
              <a:rPr lang="en-US" sz="2400" b="1" dirty="0" smtClean="0"/>
              <a:t>Lend-Lease Act </a:t>
            </a:r>
            <a:r>
              <a:rPr lang="en-US" sz="2400" dirty="0" smtClean="0"/>
              <a:t>and amended the Neutrality Acts so the U.S. could lend military equipment and supplies to any nation the president said was vital to the defense of the United States. </a:t>
            </a:r>
          </a:p>
          <a:p>
            <a:pPr marL="0" indent="0" eaLnBrk="1" hangingPunct="1">
              <a:lnSpc>
                <a:spcPct val="90000"/>
              </a:lnSpc>
              <a:buNone/>
              <a:defRPr/>
            </a:pPr>
            <a:endParaRPr lang="en-US" sz="2400" b="1" dirty="0" smtClean="0"/>
          </a:p>
          <a:p>
            <a:pPr eaLnBrk="1" hangingPunct="1">
              <a:lnSpc>
                <a:spcPct val="90000"/>
              </a:lnSpc>
              <a:defRPr/>
            </a:pPr>
            <a:endParaRPr lang="en-US" sz="2400" dirty="0" smtClean="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371600"/>
            <a:ext cx="3327117"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92191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3"/>
          <p:cNvSpPr>
            <a:spLocks noGrp="1" noChangeArrowheads="1"/>
          </p:cNvSpPr>
          <p:nvPr>
            <p:ph sz="quarter" idx="1"/>
          </p:nvPr>
        </p:nvSpPr>
        <p:spPr/>
        <p:txBody>
          <a:bodyPr/>
          <a:lstStyle/>
          <a:p>
            <a:pPr eaLnBrk="1" hangingPunct="1"/>
            <a:r>
              <a:rPr lang="en-US" sz="2800" dirty="0" smtClean="0"/>
              <a:t>Roosevelt approved </a:t>
            </a:r>
            <a:r>
              <a:rPr lang="en-US" sz="2800" b="1" dirty="0" smtClean="0"/>
              <a:t>one billion dollars </a:t>
            </a:r>
            <a:r>
              <a:rPr lang="en-US" sz="2800" dirty="0" smtClean="0"/>
              <a:t>in Lend-Lease aid to Great Britain in October 1941. </a:t>
            </a:r>
          </a:p>
          <a:p>
            <a:pPr eaLnBrk="1" hangingPunct="1"/>
            <a:endParaRPr lang="en-US" sz="2800" dirty="0" smtClean="0"/>
          </a:p>
          <a:p>
            <a:pPr eaLnBrk="1" hangingPunct="1"/>
            <a:r>
              <a:rPr lang="en-US" sz="2800" dirty="0" smtClean="0"/>
              <a:t>When the United States entered World War II, </a:t>
            </a:r>
          </a:p>
          <a:p>
            <a:pPr marL="0" indent="0" eaLnBrk="1" hangingPunct="1">
              <a:buNone/>
            </a:pPr>
            <a:r>
              <a:rPr lang="en-US" sz="2800" dirty="0"/>
              <a:t> </a:t>
            </a:r>
            <a:r>
              <a:rPr lang="en-US" sz="2800" dirty="0" smtClean="0"/>
              <a:t>  </a:t>
            </a:r>
            <a:r>
              <a:rPr lang="en-US" sz="2800" b="1" dirty="0" smtClean="0"/>
              <a:t>$50 billion </a:t>
            </a:r>
            <a:r>
              <a:rPr lang="en-US" sz="2800" dirty="0" smtClean="0"/>
              <a:t>worth of equipment and supplies had </a:t>
            </a:r>
          </a:p>
          <a:p>
            <a:pPr marL="0" indent="0" eaLnBrk="1" hangingPunct="1">
              <a:buNone/>
            </a:pPr>
            <a:r>
              <a:rPr lang="en-US" sz="2800" dirty="0"/>
              <a:t> </a:t>
            </a:r>
            <a:r>
              <a:rPr lang="en-US" sz="2800" dirty="0" smtClean="0"/>
              <a:t>  already been sent to Britain, France, the Soviet </a:t>
            </a:r>
            <a:r>
              <a:rPr lang="en-US" sz="2800" dirty="0"/>
              <a:t> </a:t>
            </a:r>
            <a:r>
              <a:rPr lang="en-US" sz="2800" dirty="0" smtClean="0"/>
              <a:t> </a:t>
            </a:r>
          </a:p>
          <a:p>
            <a:pPr marL="0" indent="0" eaLnBrk="1" hangingPunct="1">
              <a:buNone/>
            </a:pPr>
            <a:r>
              <a:rPr lang="en-US" sz="2800" dirty="0"/>
              <a:t> </a:t>
            </a:r>
            <a:r>
              <a:rPr lang="en-US" sz="2800" dirty="0" smtClean="0"/>
              <a:t>  Union, and China.</a:t>
            </a:r>
          </a:p>
          <a:p>
            <a:pPr eaLnBrk="1" hangingPunct="1"/>
            <a:endParaRPr lang="en-US" sz="2800" dirty="0" smtClean="0"/>
          </a:p>
          <a:p>
            <a:pPr eaLnBrk="1" hangingPunct="1"/>
            <a:endParaRPr lang="en-US" sz="2500" dirty="0" smtClean="0"/>
          </a:p>
        </p:txBody>
      </p:sp>
    </p:spTree>
    <p:extLst>
      <p:ext uri="{BB962C8B-B14F-4D97-AF65-F5344CB8AC3E}">
        <p14:creationId xmlns:p14="http://schemas.microsoft.com/office/powerpoint/2010/main" val="22668998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r>
              <a:rPr lang="en-US" b="1" dirty="0" smtClean="0">
                <a:solidFill>
                  <a:schemeClr val="tx1"/>
                </a:solidFill>
              </a:rPr>
              <a:t>Battle of Midway</a:t>
            </a:r>
          </a:p>
        </p:txBody>
      </p:sp>
      <p:sp>
        <p:nvSpPr>
          <p:cNvPr id="130051" name="Rectangle 3"/>
          <p:cNvSpPr>
            <a:spLocks noGrp="1" noChangeArrowheads="1"/>
          </p:cNvSpPr>
          <p:nvPr>
            <p:ph sz="quarter" idx="1"/>
          </p:nvPr>
        </p:nvSpPr>
        <p:spPr/>
        <p:txBody>
          <a:bodyPr/>
          <a:lstStyle/>
          <a:p>
            <a:pPr eaLnBrk="1" hangingPunct="1"/>
            <a:r>
              <a:rPr lang="en-US" sz="2800" b="1" dirty="0" smtClean="0">
                <a:latin typeface="Times New Roman" pitchFamily="18" charset="0"/>
              </a:rPr>
              <a:t>Battle of Midway </a:t>
            </a:r>
            <a:r>
              <a:rPr lang="en-US" sz="2800" dirty="0" smtClean="0">
                <a:latin typeface="Times New Roman" pitchFamily="18" charset="0"/>
              </a:rPr>
              <a:t>––June 4-7, 1942 ––Six months after the Japanese attack on Pearl Harbor, the U.S. Navy won a sea battle against the Japanese Navy that was a </a:t>
            </a:r>
            <a:r>
              <a:rPr lang="en-US" sz="2800" dirty="0" smtClean="0">
                <a:solidFill>
                  <a:srgbClr val="FF0000"/>
                </a:solidFill>
                <a:latin typeface="Times New Roman" pitchFamily="18" charset="0"/>
              </a:rPr>
              <a:t>turning point in World War II.</a:t>
            </a:r>
            <a:r>
              <a:rPr lang="en-US" sz="2800" dirty="0" smtClean="0">
                <a:latin typeface="Times New Roman" pitchFamily="18" charset="0"/>
              </a:rPr>
              <a:t> </a:t>
            </a:r>
          </a:p>
          <a:p>
            <a:pPr eaLnBrk="1" hangingPunct="1"/>
            <a:endParaRPr lang="en-US" sz="2800" dirty="0" smtClean="0">
              <a:latin typeface="Times New Roman" pitchFamily="18" charset="0"/>
            </a:endParaRPr>
          </a:p>
          <a:p>
            <a:pPr eaLnBrk="1" hangingPunct="1"/>
            <a:r>
              <a:rPr lang="en-US" sz="2800" dirty="0" smtClean="0">
                <a:latin typeface="Times New Roman" pitchFamily="18" charset="0"/>
              </a:rPr>
              <a:t>The Japanese tried to trap and sink America’s remaining aircraft carriers and then take the Midway Atoll, an American refueling station for ships and airplanes, but the United States destroyed four Japanese aircraft carriers while only losing one American carrier.</a:t>
            </a:r>
          </a:p>
          <a:p>
            <a:pPr eaLnBrk="1" hangingPunct="1"/>
            <a:endParaRPr lang="en-US" sz="2800" dirty="0" smtClean="0">
              <a:latin typeface="Times New Roman" pitchFamily="18" charset="0"/>
            </a:endParaRPr>
          </a:p>
        </p:txBody>
      </p:sp>
    </p:spTree>
    <p:extLst>
      <p:ext uri="{BB962C8B-B14F-4D97-AF65-F5344CB8AC3E}">
        <p14:creationId xmlns:p14="http://schemas.microsoft.com/office/powerpoint/2010/main" val="81054153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3"/>
          <p:cNvSpPr>
            <a:spLocks noGrp="1" noChangeArrowheads="1"/>
          </p:cNvSpPr>
          <p:nvPr>
            <p:ph type="body" sz="half" idx="1"/>
          </p:nvPr>
        </p:nvSpPr>
        <p:spPr>
          <a:xfrm>
            <a:off x="152400" y="1447800"/>
            <a:ext cx="5257800" cy="5257800"/>
          </a:xfrm>
        </p:spPr>
        <p:txBody>
          <a:bodyPr>
            <a:normAutofit lnSpcReduction="10000"/>
          </a:bodyPr>
          <a:lstStyle/>
          <a:p>
            <a:pPr eaLnBrk="1" hangingPunct="1">
              <a:defRPr/>
            </a:pPr>
            <a:r>
              <a:rPr lang="en-US" sz="2400" dirty="0" smtClean="0">
                <a:latin typeface="Times New Roman" pitchFamily="18" charset="0"/>
              </a:rPr>
              <a:t>The Japanese Navy never recovered from this defeat, enabling the United States to take the war to Japan.</a:t>
            </a:r>
          </a:p>
          <a:p>
            <a:pPr marL="0" indent="0" eaLnBrk="1" hangingPunct="1">
              <a:buFont typeface="Wingdings" pitchFamily="2" charset="2"/>
              <a:buNone/>
              <a:defRPr/>
            </a:pPr>
            <a:endParaRPr lang="en-US" sz="2400" dirty="0" smtClean="0">
              <a:latin typeface="Times New Roman" pitchFamily="18" charset="0"/>
            </a:endParaRPr>
          </a:p>
          <a:p>
            <a:pPr eaLnBrk="1" hangingPunct="1">
              <a:defRPr/>
            </a:pPr>
            <a:r>
              <a:rPr lang="en-US" sz="2400" dirty="0" smtClean="0">
                <a:latin typeface="Times New Roman" pitchFamily="18" charset="0"/>
              </a:rPr>
              <a:t>Japanese pilots became </a:t>
            </a:r>
            <a:r>
              <a:rPr lang="en-US" sz="2400" u="sng" dirty="0" smtClean="0">
                <a:latin typeface="Times New Roman" pitchFamily="18" charset="0"/>
              </a:rPr>
              <a:t>kamikazes</a:t>
            </a:r>
            <a:r>
              <a:rPr lang="en-US" sz="2400" dirty="0" smtClean="0">
                <a:latin typeface="Times New Roman" pitchFamily="18" charset="0"/>
              </a:rPr>
              <a:t> during this battle, </a:t>
            </a:r>
            <a:r>
              <a:rPr lang="en-US" sz="2400" dirty="0" smtClean="0">
                <a:solidFill>
                  <a:srgbClr val="FF0000"/>
                </a:solidFill>
                <a:latin typeface="Times New Roman" pitchFamily="18" charset="0"/>
              </a:rPr>
              <a:t>flying their wounded planes into the largest targets</a:t>
            </a:r>
            <a:r>
              <a:rPr lang="en-US" sz="2400" dirty="0" smtClean="0">
                <a:latin typeface="Times New Roman" pitchFamily="18" charset="0"/>
              </a:rPr>
              <a:t>. </a:t>
            </a:r>
          </a:p>
          <a:p>
            <a:pPr eaLnBrk="1" hangingPunct="1">
              <a:defRPr/>
            </a:pPr>
            <a:endParaRPr lang="en-US" sz="2400" dirty="0">
              <a:latin typeface="Times New Roman" pitchFamily="18" charset="0"/>
            </a:endParaRPr>
          </a:p>
          <a:p>
            <a:pPr eaLnBrk="1" hangingPunct="1">
              <a:defRPr/>
            </a:pPr>
            <a:r>
              <a:rPr lang="en-US" sz="2400" dirty="0" smtClean="0">
                <a:latin typeface="Times New Roman" pitchFamily="18" charset="0"/>
              </a:rPr>
              <a:t>This victory is regarded as the most important naval engagement of the Pacific Campaign of the war and, at the time, was a </a:t>
            </a:r>
            <a:r>
              <a:rPr lang="en-US" sz="2400" dirty="0" smtClean="0">
                <a:solidFill>
                  <a:srgbClr val="FF0000"/>
                </a:solidFill>
                <a:latin typeface="Times New Roman" pitchFamily="18" charset="0"/>
              </a:rPr>
              <a:t>huge morale boost for America</a:t>
            </a:r>
            <a:r>
              <a:rPr lang="en-US" sz="2400" dirty="0" smtClean="0">
                <a:latin typeface="Times New Roman" pitchFamily="18" charset="0"/>
              </a:rPr>
              <a:t>. </a:t>
            </a:r>
            <a:br>
              <a:rPr lang="en-US" sz="2400" dirty="0" smtClean="0">
                <a:latin typeface="Times New Roman" pitchFamily="18" charset="0"/>
              </a:rPr>
            </a:br>
            <a:endParaRPr lang="en-US" sz="2400" dirty="0" smtClean="0">
              <a:latin typeface="Times New Roman" pitchFamily="18" charset="0"/>
            </a:endParaRPr>
          </a:p>
          <a:p>
            <a:pPr eaLnBrk="1" hangingPunct="1">
              <a:defRPr/>
            </a:pPr>
            <a:endParaRPr lang="en-US" sz="2400" dirty="0" smtClean="0">
              <a:latin typeface="Times New Roman" pitchFamily="18" charset="0"/>
            </a:endParaRPr>
          </a:p>
        </p:txBody>
      </p:sp>
      <p:pic>
        <p:nvPicPr>
          <p:cNvPr id="131075" name="Picture 5" descr="Battle%2520of%2520Midw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551590"/>
            <a:ext cx="3286125" cy="3172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738974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1371600" y="164973"/>
            <a:ext cx="8534400" cy="758952"/>
          </a:xfrm>
        </p:spPr>
        <p:txBody>
          <a:bodyPr/>
          <a:lstStyle/>
          <a:p>
            <a:pPr eaLnBrk="1" hangingPunct="1"/>
            <a:r>
              <a:rPr lang="en-US" b="1" dirty="0" smtClean="0">
                <a:solidFill>
                  <a:schemeClr val="tx1"/>
                </a:solidFill>
              </a:rPr>
              <a:t>D-Day</a:t>
            </a:r>
            <a:r>
              <a:rPr lang="en-US" dirty="0" smtClean="0">
                <a:solidFill>
                  <a:schemeClr val="tx1"/>
                </a:solidFill>
              </a:rPr>
              <a:t>–June 6, 1944</a:t>
            </a:r>
          </a:p>
        </p:txBody>
      </p:sp>
      <p:sp>
        <p:nvSpPr>
          <p:cNvPr id="132099" name="Rectangle 3"/>
          <p:cNvSpPr>
            <a:spLocks noGrp="1" noChangeArrowheads="1"/>
          </p:cNvSpPr>
          <p:nvPr>
            <p:ph sz="quarter" idx="1"/>
          </p:nvPr>
        </p:nvSpPr>
        <p:spPr>
          <a:xfrm>
            <a:off x="335280" y="2057400"/>
            <a:ext cx="8503920" cy="4572000"/>
          </a:xfrm>
        </p:spPr>
        <p:txBody>
          <a:bodyPr>
            <a:normAutofit fontScale="92500" lnSpcReduction="20000"/>
          </a:bodyPr>
          <a:lstStyle/>
          <a:p>
            <a:pPr eaLnBrk="1" hangingPunct="1"/>
            <a:r>
              <a:rPr lang="en-US" sz="2800" dirty="0" smtClean="0">
                <a:latin typeface="Times New Roman" pitchFamily="18" charset="0"/>
              </a:rPr>
              <a:t>D-Day was the code name for the first day of </a:t>
            </a:r>
            <a:r>
              <a:rPr lang="en-US" sz="2800" b="1" dirty="0" smtClean="0">
                <a:latin typeface="Times New Roman" pitchFamily="18" charset="0"/>
              </a:rPr>
              <a:t>Operation Overlord</a:t>
            </a:r>
            <a:r>
              <a:rPr lang="en-US" sz="2800" dirty="0" smtClean="0">
                <a:latin typeface="Times New Roman" pitchFamily="18" charset="0"/>
              </a:rPr>
              <a:t>, the Allied invasion of Nazi-occupied France, on June 6, 1944. </a:t>
            </a:r>
            <a:r>
              <a:rPr lang="en-US" sz="2800" dirty="0" smtClean="0">
                <a:solidFill>
                  <a:srgbClr val="FF0000"/>
                </a:solidFill>
                <a:latin typeface="Times New Roman" pitchFamily="18" charset="0"/>
              </a:rPr>
              <a:t>Planned by the Big Three at the Tehran Conference (Stalin, Churchill and Roosevelt) They </a:t>
            </a:r>
            <a:r>
              <a:rPr lang="en-US" sz="2800" dirty="0" err="1" smtClean="0">
                <a:solidFill>
                  <a:srgbClr val="FF0000"/>
                </a:solidFill>
                <a:latin typeface="Times New Roman" pitchFamily="18" charset="0"/>
              </a:rPr>
              <a:t>raaaaan</a:t>
            </a:r>
            <a:r>
              <a:rPr lang="en-US" sz="2800" dirty="0" smtClean="0">
                <a:solidFill>
                  <a:srgbClr val="FF0000"/>
                </a:solidFill>
                <a:latin typeface="Times New Roman" pitchFamily="18" charset="0"/>
              </a:rPr>
              <a:t> up the beach.</a:t>
            </a:r>
            <a:endParaRPr lang="en-US" sz="2800" dirty="0" smtClean="0">
              <a:latin typeface="Times New Roman" pitchFamily="18" charset="0"/>
            </a:endParaRPr>
          </a:p>
          <a:p>
            <a:pPr eaLnBrk="1" hangingPunct="1"/>
            <a:endParaRPr lang="en-US" sz="2800" dirty="0" smtClean="0">
              <a:latin typeface="Times New Roman" pitchFamily="18" charset="0"/>
            </a:endParaRPr>
          </a:p>
          <a:p>
            <a:pPr eaLnBrk="1" hangingPunct="1"/>
            <a:r>
              <a:rPr lang="en-US" sz="2800" dirty="0" smtClean="0">
                <a:latin typeface="Times New Roman" pitchFamily="18" charset="0"/>
              </a:rPr>
              <a:t>It remains the largest seaborne invasion in history with over 156,000 men crossing the English Channel in 6,939 vessels. </a:t>
            </a:r>
          </a:p>
          <a:p>
            <a:pPr eaLnBrk="1" hangingPunct="1"/>
            <a:endParaRPr lang="en-US" sz="2800" dirty="0" smtClean="0">
              <a:latin typeface="Times New Roman" pitchFamily="18" charset="0"/>
            </a:endParaRPr>
          </a:p>
          <a:p>
            <a:pPr eaLnBrk="1" hangingPunct="1"/>
            <a:r>
              <a:rPr lang="en-US" sz="2800" dirty="0" smtClean="0">
                <a:latin typeface="Times New Roman" pitchFamily="18" charset="0"/>
              </a:rPr>
              <a:t>The German troops occupying France were caught almost completely by surprise and, although the Allies met heavy resistance in small areas, the invasion went almost exactly according to plan.</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03909"/>
            <a:ext cx="2743200" cy="1773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2487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3"/>
          <p:cNvSpPr>
            <a:spLocks noGrp="1" noChangeArrowheads="1"/>
          </p:cNvSpPr>
          <p:nvPr>
            <p:ph sz="quarter" idx="1"/>
          </p:nvPr>
        </p:nvSpPr>
        <p:spPr/>
        <p:txBody>
          <a:bodyPr/>
          <a:lstStyle/>
          <a:p>
            <a:pPr eaLnBrk="1" hangingPunct="1"/>
            <a:r>
              <a:rPr lang="en-US" u="sng" dirty="0" smtClean="0">
                <a:latin typeface="Times New Roman" pitchFamily="18" charset="0"/>
              </a:rPr>
              <a:t>JUSGO</a:t>
            </a:r>
            <a:r>
              <a:rPr lang="en-US" dirty="0" smtClean="0">
                <a:latin typeface="Times New Roman" pitchFamily="18" charset="0"/>
              </a:rPr>
              <a:t> </a:t>
            </a:r>
            <a:r>
              <a:rPr lang="en-US" dirty="0" smtClean="0">
                <a:solidFill>
                  <a:srgbClr val="FF0000"/>
                </a:solidFill>
                <a:latin typeface="Times New Roman" pitchFamily="18" charset="0"/>
              </a:rPr>
              <a:t>Juno, Utah, Sword, Gold and Omaha were the names of the beaches</a:t>
            </a:r>
            <a:r>
              <a:rPr lang="en-US" dirty="0" smtClean="0">
                <a:latin typeface="Times New Roman" pitchFamily="18" charset="0"/>
              </a:rPr>
              <a:t>.</a:t>
            </a:r>
          </a:p>
          <a:p>
            <a:pPr eaLnBrk="1" hangingPunct="1"/>
            <a:endParaRPr lang="en-US" dirty="0" smtClean="0">
              <a:latin typeface="Times New Roman" pitchFamily="18" charset="0"/>
            </a:endParaRPr>
          </a:p>
          <a:p>
            <a:pPr eaLnBrk="1" hangingPunct="1"/>
            <a:r>
              <a:rPr lang="en-US" dirty="0" smtClean="0">
                <a:latin typeface="Times New Roman" pitchFamily="18" charset="0"/>
              </a:rPr>
              <a:t>This marked the beginning of victory for the Allies in Europe</a:t>
            </a:r>
            <a:r>
              <a:rPr lang="en-US" dirty="0" smtClean="0"/>
              <a:t>.</a:t>
            </a:r>
          </a:p>
          <a:p>
            <a:pPr eaLnBrk="1" hangingPunct="1"/>
            <a:endParaRPr lang="en-US" dirty="0" smtClean="0">
              <a:latin typeface="Times New Roman" pitchFamily="18" charset="0"/>
            </a:endParaRPr>
          </a:p>
          <a:p>
            <a:pPr eaLnBrk="1" hangingPunct="1"/>
            <a:endParaRPr lang="en-US" dirty="0" smtClean="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581400"/>
            <a:ext cx="4038600" cy="2904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467432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r>
              <a:rPr lang="en-US" sz="3200" b="1" dirty="0" smtClean="0">
                <a:solidFill>
                  <a:schemeClr val="tx1"/>
                </a:solidFill>
              </a:rPr>
              <a:t>The Fall of Berlin</a:t>
            </a:r>
            <a:r>
              <a:rPr lang="en-US" sz="3200" dirty="0" smtClean="0">
                <a:solidFill>
                  <a:schemeClr val="tx1"/>
                </a:solidFill>
              </a:rPr>
              <a:t>–April-May 1945</a:t>
            </a:r>
          </a:p>
        </p:txBody>
      </p:sp>
      <p:sp>
        <p:nvSpPr>
          <p:cNvPr id="134147" name="Rectangle 3"/>
          <p:cNvSpPr>
            <a:spLocks noGrp="1" noChangeArrowheads="1"/>
          </p:cNvSpPr>
          <p:nvPr>
            <p:ph sz="quarter" idx="1"/>
          </p:nvPr>
        </p:nvSpPr>
        <p:spPr/>
        <p:txBody>
          <a:bodyPr/>
          <a:lstStyle/>
          <a:p>
            <a:pPr eaLnBrk="1" hangingPunct="1"/>
            <a:r>
              <a:rPr lang="en-US" sz="2200" dirty="0" smtClean="0"/>
              <a:t>The </a:t>
            </a:r>
            <a:r>
              <a:rPr lang="en-US" sz="2200" b="1" dirty="0"/>
              <a:t>F</a:t>
            </a:r>
            <a:r>
              <a:rPr lang="en-US" sz="2200" b="1" dirty="0" smtClean="0"/>
              <a:t>all of Berlin </a:t>
            </a:r>
            <a:r>
              <a:rPr lang="en-US" sz="2200" dirty="0" smtClean="0"/>
              <a:t>was </a:t>
            </a:r>
            <a:r>
              <a:rPr lang="en-US" sz="2200" dirty="0" smtClean="0">
                <a:solidFill>
                  <a:srgbClr val="FF0000"/>
                </a:solidFill>
              </a:rPr>
              <a:t>one of the final battles of the European Theater </a:t>
            </a:r>
            <a:r>
              <a:rPr lang="en-US" sz="2200" dirty="0" smtClean="0"/>
              <a:t>during World War II. </a:t>
            </a:r>
          </a:p>
          <a:p>
            <a:pPr eaLnBrk="1" hangingPunct="1"/>
            <a:r>
              <a:rPr lang="en-US" sz="2200" dirty="0" smtClean="0"/>
              <a:t>Two Soviet Army groups attacked Berlin from the east and south, while a third attacked German forces north of Berlin. </a:t>
            </a:r>
          </a:p>
          <a:p>
            <a:pPr eaLnBrk="1" hangingPunct="1"/>
            <a:r>
              <a:rPr lang="en-US" sz="2200" dirty="0" smtClean="0"/>
              <a:t>The Soviets lost 81,116 men taking the city, while the Germans lost 458,080 trying to defend it. </a:t>
            </a:r>
          </a:p>
          <a:p>
            <a:pPr eaLnBrk="1" hangingPunct="1"/>
            <a:r>
              <a:rPr lang="en-US" sz="2200" dirty="0" smtClean="0">
                <a:solidFill>
                  <a:srgbClr val="FF0000"/>
                </a:solidFill>
              </a:rPr>
              <a:t>It was one of the bloodiest battles in history</a:t>
            </a:r>
            <a:r>
              <a:rPr lang="en-US" sz="2200" dirty="0" smtClean="0"/>
              <a:t>.</a:t>
            </a:r>
          </a:p>
          <a:p>
            <a:pPr eaLnBrk="1" hangingPunct="1"/>
            <a:endParaRPr lang="en-US" sz="2500" dirty="0" smtClean="0">
              <a:latin typeface="Times New Roman" pitchFamily="18" charset="0"/>
            </a:endParaRPr>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4267200"/>
            <a:ext cx="3505200" cy="2465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096547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a:spLocks noGrp="1" noChangeArrowheads="1"/>
          </p:cNvSpPr>
          <p:nvPr>
            <p:ph sz="quarter" idx="1"/>
          </p:nvPr>
        </p:nvSpPr>
        <p:spPr>
          <a:xfrm>
            <a:off x="228600" y="2457161"/>
            <a:ext cx="8382000" cy="4114800"/>
          </a:xfrm>
        </p:spPr>
        <p:txBody>
          <a:bodyPr/>
          <a:lstStyle/>
          <a:p>
            <a:pPr eaLnBrk="1" hangingPunct="1"/>
            <a:r>
              <a:rPr lang="en-US" sz="2500" dirty="0" smtClean="0"/>
              <a:t>Adolf Hitler was in Berlin during the battle and, before it ended, he and many of his followers committed suicide. </a:t>
            </a:r>
          </a:p>
          <a:p>
            <a:pPr eaLnBrk="1" hangingPunct="1"/>
            <a:r>
              <a:rPr lang="en-US" sz="2500" dirty="0" smtClean="0"/>
              <a:t>The city’s defenders </a:t>
            </a:r>
            <a:r>
              <a:rPr lang="en-US" sz="2500" b="1" dirty="0" smtClean="0"/>
              <a:t>surrendered</a:t>
            </a:r>
            <a:r>
              <a:rPr lang="en-US" sz="2500" dirty="0" smtClean="0"/>
              <a:t> on </a:t>
            </a:r>
            <a:r>
              <a:rPr lang="en-US" sz="2500" dirty="0" smtClean="0">
                <a:solidFill>
                  <a:srgbClr val="FF0000"/>
                </a:solidFill>
              </a:rPr>
              <a:t>May 2, but fighting continued outside the city until the war ended on May 8.</a:t>
            </a:r>
            <a:r>
              <a:rPr lang="en-US" sz="2500" dirty="0" smtClean="0"/>
              <a:t> </a:t>
            </a:r>
          </a:p>
          <a:p>
            <a:pPr eaLnBrk="1" hangingPunct="1"/>
            <a:r>
              <a:rPr lang="en-US" sz="2500" dirty="0" smtClean="0"/>
              <a:t>Much of the continued fighting was due to the Germans trying to move westward so they could </a:t>
            </a:r>
            <a:r>
              <a:rPr lang="en-US" sz="2500" b="1" dirty="0" smtClean="0"/>
              <a:t>surrender</a:t>
            </a:r>
            <a:r>
              <a:rPr lang="en-US" sz="2500" dirty="0" smtClean="0"/>
              <a:t> to the Americans or British instead of to the Soviets.</a:t>
            </a:r>
          </a:p>
          <a:p>
            <a:pPr eaLnBrk="1" hangingPunct="1"/>
            <a:endParaRPr lang="en-US" sz="2500" dirty="0" smtClean="0"/>
          </a:p>
        </p:txBody>
      </p:sp>
      <p:pic>
        <p:nvPicPr>
          <p:cNvPr id="135171" name="Picture 5" descr="Go to fullsize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47361"/>
            <a:ext cx="1981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733224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990600" y="533400"/>
            <a:ext cx="7313613" cy="841375"/>
          </a:xfrm>
        </p:spPr>
        <p:txBody>
          <a:bodyPr>
            <a:normAutofit fontScale="90000"/>
          </a:bodyPr>
          <a:lstStyle/>
          <a:p>
            <a:pPr eaLnBrk="1" hangingPunct="1"/>
            <a:r>
              <a:rPr lang="en-US" sz="3200" b="1" dirty="0" smtClean="0">
                <a:solidFill>
                  <a:schemeClr val="tx1"/>
                </a:solidFill>
              </a:rPr>
              <a:t>Atom Bomb</a:t>
            </a:r>
            <a:r>
              <a:rPr lang="en-US" sz="3200" b="1" dirty="0" smtClean="0"/>
              <a:t/>
            </a:r>
            <a:br>
              <a:rPr lang="en-US" sz="3200" b="1" dirty="0" smtClean="0"/>
            </a:br>
            <a:endParaRPr lang="en-US" sz="3200" b="1" dirty="0" smtClean="0"/>
          </a:p>
        </p:txBody>
      </p:sp>
      <p:sp>
        <p:nvSpPr>
          <p:cNvPr id="136195" name="Rectangle 3"/>
          <p:cNvSpPr>
            <a:spLocks noGrp="1" noChangeArrowheads="1"/>
          </p:cNvSpPr>
          <p:nvPr>
            <p:ph sz="quarter" idx="1"/>
          </p:nvPr>
        </p:nvSpPr>
        <p:spPr>
          <a:xfrm>
            <a:off x="228601" y="1447800"/>
            <a:ext cx="5105400" cy="4953000"/>
          </a:xfrm>
        </p:spPr>
        <p:txBody>
          <a:bodyPr/>
          <a:lstStyle/>
          <a:p>
            <a:pPr eaLnBrk="1" hangingPunct="1">
              <a:lnSpc>
                <a:spcPct val="90000"/>
              </a:lnSpc>
            </a:pPr>
            <a:r>
              <a:rPr lang="en-US" sz="2400" dirty="0" smtClean="0"/>
              <a:t>Allied leaders planning the war against Japan knew that once they had defeated the Japanese Navy in the Pacific Ocean they would still have to invade Japan itself to end the war. </a:t>
            </a:r>
          </a:p>
          <a:p>
            <a:pPr eaLnBrk="1" hangingPunct="1">
              <a:lnSpc>
                <a:spcPct val="90000"/>
              </a:lnSpc>
            </a:pPr>
            <a:endParaRPr lang="en-US" sz="2400" dirty="0" smtClean="0"/>
          </a:p>
          <a:p>
            <a:pPr eaLnBrk="1" hangingPunct="1">
              <a:lnSpc>
                <a:spcPct val="90000"/>
              </a:lnSpc>
            </a:pPr>
            <a:r>
              <a:rPr lang="en-US" sz="2400" dirty="0" smtClean="0"/>
              <a:t>They knew Japan still had a huge army that would defend every inch of the homeland, and both sides could possibly lose millions of people in the process. </a:t>
            </a:r>
          </a:p>
        </p:txBody>
      </p:sp>
      <p:pic>
        <p:nvPicPr>
          <p:cNvPr id="13619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062594"/>
            <a:ext cx="3044992" cy="281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560040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3"/>
          <p:cNvSpPr>
            <a:spLocks noGrp="1" noChangeArrowheads="1"/>
          </p:cNvSpPr>
          <p:nvPr>
            <p:ph sz="quarter" idx="1"/>
          </p:nvPr>
        </p:nvSpPr>
        <p:spPr>
          <a:xfrm>
            <a:off x="4267200" y="1827213"/>
            <a:ext cx="4416425" cy="4114800"/>
          </a:xfrm>
        </p:spPr>
        <p:txBody>
          <a:bodyPr>
            <a:normAutofit/>
          </a:bodyPr>
          <a:lstStyle/>
          <a:p>
            <a:pPr eaLnBrk="1" hangingPunct="1">
              <a:lnSpc>
                <a:spcPct val="90000"/>
              </a:lnSpc>
            </a:pPr>
            <a:r>
              <a:rPr lang="en-US" u="sng" dirty="0" smtClean="0">
                <a:latin typeface="Times New Roman" pitchFamily="18" charset="0"/>
              </a:rPr>
              <a:t>President Truman </a:t>
            </a:r>
            <a:r>
              <a:rPr lang="en-US" dirty="0" smtClean="0">
                <a:latin typeface="Times New Roman" pitchFamily="18" charset="0"/>
              </a:rPr>
              <a:t>decided there was only one way to avoid an invasion of Japan and still defeat them. </a:t>
            </a:r>
          </a:p>
          <a:p>
            <a:pPr eaLnBrk="1" hangingPunct="1">
              <a:lnSpc>
                <a:spcPct val="90000"/>
              </a:lnSpc>
            </a:pPr>
            <a:endParaRPr lang="en-US" dirty="0" smtClean="0">
              <a:latin typeface="Times New Roman" pitchFamily="18" charset="0"/>
            </a:endParaRPr>
          </a:p>
          <a:p>
            <a:pPr eaLnBrk="1" hangingPunct="1">
              <a:lnSpc>
                <a:spcPct val="90000"/>
              </a:lnSpc>
            </a:pPr>
            <a:r>
              <a:rPr lang="en-US" dirty="0" smtClean="0">
                <a:latin typeface="Times New Roman" pitchFamily="18" charset="0"/>
              </a:rPr>
              <a:t>He would use a brand new weapon that no one had ever seen before, the </a:t>
            </a:r>
            <a:r>
              <a:rPr lang="en-US" b="1" dirty="0" smtClean="0">
                <a:latin typeface="Times New Roman" pitchFamily="18" charset="0"/>
              </a:rPr>
              <a:t>atomic bomb</a:t>
            </a:r>
          </a:p>
        </p:txBody>
      </p:sp>
      <p:pic>
        <p:nvPicPr>
          <p:cNvPr id="137219" name="Picture 7" descr="th01972a-TrumanHarrySpencer-18840508b-19721226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05000"/>
            <a:ext cx="3429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6523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sz="quarter" idx="1"/>
          </p:nvPr>
        </p:nvSpPr>
        <p:spPr>
          <a:xfrm>
            <a:off x="381000" y="1752600"/>
            <a:ext cx="6324600" cy="4114800"/>
          </a:xfrm>
        </p:spPr>
        <p:txBody>
          <a:bodyPr/>
          <a:lstStyle/>
          <a:p>
            <a:pPr eaLnBrk="1" hangingPunct="1"/>
            <a:r>
              <a:rPr lang="en-US" sz="2500" b="1" dirty="0" smtClean="0"/>
              <a:t>Eugene V. Debs </a:t>
            </a:r>
            <a:r>
              <a:rPr lang="en-US" sz="2500" dirty="0" smtClean="0"/>
              <a:t>, the Socialist Party presidential candidate in 1904, 1908, and 1912, was convicted for hindering military recruiting by making a speech against it</a:t>
            </a:r>
          </a:p>
          <a:p>
            <a:pPr marL="0" indent="0" eaLnBrk="1" hangingPunct="1">
              <a:buNone/>
            </a:pPr>
            <a:endParaRPr lang="en-US" sz="2500" dirty="0" smtClean="0"/>
          </a:p>
          <a:p>
            <a:pPr eaLnBrk="1" hangingPunct="1"/>
            <a:r>
              <a:rPr lang="en-US" sz="2500" dirty="0" smtClean="0"/>
              <a:t>He was sentenced to 10 years in prison.</a:t>
            </a:r>
          </a:p>
          <a:p>
            <a:pPr marL="0" indent="0" eaLnBrk="1" hangingPunct="1">
              <a:buNone/>
            </a:pPr>
            <a:endParaRPr lang="en-US" sz="2500" dirty="0" smtClean="0"/>
          </a:p>
          <a:p>
            <a:pPr eaLnBrk="1" hangingPunct="1"/>
            <a:r>
              <a:rPr lang="en-US" sz="2500" dirty="0" smtClean="0"/>
              <a:t>Many people thought it violated </a:t>
            </a:r>
            <a:r>
              <a:rPr lang="en-US" sz="2500" b="1" dirty="0" smtClean="0"/>
              <a:t>the First Amendment.</a:t>
            </a:r>
          </a:p>
          <a:p>
            <a:pPr eaLnBrk="1" hangingPunct="1"/>
            <a:endParaRPr lang="en-US" sz="2500" dirty="0" smtClean="0"/>
          </a:p>
          <a:p>
            <a:pPr eaLnBrk="1" hangingPunct="1"/>
            <a:endParaRPr lang="en-US" sz="2500" dirty="0" smtClean="0"/>
          </a:p>
        </p:txBody>
      </p:sp>
      <p:pic>
        <p:nvPicPr>
          <p:cNvPr id="66563" name="Picture 4" descr="Go to fullsize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676400"/>
            <a:ext cx="1981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946876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3"/>
          <p:cNvSpPr>
            <a:spLocks noGrp="1" noChangeArrowheads="1"/>
          </p:cNvSpPr>
          <p:nvPr>
            <p:ph sz="quarter" idx="1"/>
          </p:nvPr>
        </p:nvSpPr>
        <p:spPr>
          <a:xfrm>
            <a:off x="457200" y="1524000"/>
            <a:ext cx="8229600" cy="4648200"/>
          </a:xfrm>
        </p:spPr>
        <p:txBody>
          <a:bodyPr>
            <a:normAutofit fontScale="92500" lnSpcReduction="20000"/>
          </a:bodyPr>
          <a:lstStyle/>
          <a:p>
            <a:pPr eaLnBrk="1" hangingPunct="1">
              <a:defRPr/>
            </a:pPr>
            <a:r>
              <a:rPr lang="en-US" sz="2800" dirty="0" smtClean="0">
                <a:latin typeface="Times New Roman" pitchFamily="18" charset="0"/>
              </a:rPr>
              <a:t>The American government had developed </a:t>
            </a:r>
            <a:r>
              <a:rPr lang="en-US" sz="2800" b="1" dirty="0" smtClean="0">
                <a:latin typeface="Times New Roman" pitchFamily="18" charset="0"/>
              </a:rPr>
              <a:t>two atomic bombs</a:t>
            </a:r>
            <a:r>
              <a:rPr lang="en-US" sz="2800" dirty="0" smtClean="0">
                <a:latin typeface="Times New Roman" pitchFamily="18" charset="0"/>
              </a:rPr>
              <a:t> in a secret laboratory in </a:t>
            </a:r>
            <a:r>
              <a:rPr lang="en-US" sz="2800" b="1" dirty="0" smtClean="0">
                <a:latin typeface="Times New Roman" pitchFamily="18" charset="0"/>
              </a:rPr>
              <a:t>Los Alamos</a:t>
            </a:r>
            <a:r>
              <a:rPr lang="en-US" sz="2800" dirty="0" smtClean="0">
                <a:latin typeface="Times New Roman" pitchFamily="18" charset="0"/>
              </a:rPr>
              <a:t>, New Mexico.</a:t>
            </a:r>
          </a:p>
          <a:p>
            <a:pPr marL="0" indent="0" eaLnBrk="1" hangingPunct="1">
              <a:buNone/>
              <a:defRPr/>
            </a:pPr>
            <a:r>
              <a:rPr lang="en-US" sz="2800" dirty="0" smtClean="0">
                <a:latin typeface="Times New Roman" pitchFamily="18" charset="0"/>
              </a:rPr>
              <a:t> </a:t>
            </a:r>
          </a:p>
          <a:p>
            <a:pPr eaLnBrk="1" hangingPunct="1">
              <a:defRPr/>
            </a:pPr>
            <a:r>
              <a:rPr lang="en-US" sz="2800" dirty="0" smtClean="0">
                <a:latin typeface="Times New Roman" pitchFamily="18" charset="0"/>
              </a:rPr>
              <a:t>The bombs were dropped on </a:t>
            </a:r>
            <a:r>
              <a:rPr lang="en-US" sz="2800" b="1" u="sng" dirty="0" smtClean="0">
                <a:solidFill>
                  <a:srgbClr val="FF0000"/>
                </a:solidFill>
                <a:latin typeface="Times New Roman" pitchFamily="18" charset="0"/>
              </a:rPr>
              <a:t>Hiroshima</a:t>
            </a:r>
            <a:r>
              <a:rPr lang="en-US" sz="2800" dirty="0" smtClean="0">
                <a:latin typeface="Times New Roman" pitchFamily="18" charset="0"/>
              </a:rPr>
              <a:t>, Japan on </a:t>
            </a:r>
          </a:p>
          <a:p>
            <a:pPr marL="0" indent="0" eaLnBrk="1" hangingPunct="1">
              <a:buNone/>
              <a:defRPr/>
            </a:pPr>
            <a:r>
              <a:rPr lang="en-US" sz="2800" dirty="0">
                <a:latin typeface="Times New Roman" pitchFamily="18" charset="0"/>
              </a:rPr>
              <a:t> </a:t>
            </a:r>
            <a:r>
              <a:rPr lang="en-US" sz="2800" dirty="0" smtClean="0">
                <a:latin typeface="Times New Roman" pitchFamily="18" charset="0"/>
              </a:rPr>
              <a:t>   August 6,  1945 and again on </a:t>
            </a:r>
            <a:r>
              <a:rPr lang="en-US" sz="2800" b="1" u="sng" dirty="0" smtClean="0">
                <a:solidFill>
                  <a:srgbClr val="FF0000"/>
                </a:solidFill>
                <a:latin typeface="Times New Roman" pitchFamily="18" charset="0"/>
              </a:rPr>
              <a:t>Nagasaki</a:t>
            </a:r>
            <a:r>
              <a:rPr lang="en-US" sz="2800" dirty="0" smtClean="0">
                <a:latin typeface="Times New Roman" pitchFamily="18" charset="0"/>
              </a:rPr>
              <a:t>, Japan on </a:t>
            </a:r>
          </a:p>
          <a:p>
            <a:pPr marL="0" indent="0" eaLnBrk="1" hangingPunct="1">
              <a:buNone/>
              <a:defRPr/>
            </a:pPr>
            <a:r>
              <a:rPr lang="en-US" sz="2800" dirty="0">
                <a:latin typeface="Times New Roman" pitchFamily="18" charset="0"/>
              </a:rPr>
              <a:t> </a:t>
            </a:r>
            <a:r>
              <a:rPr lang="en-US" sz="2800" dirty="0" smtClean="0">
                <a:latin typeface="Times New Roman" pitchFamily="18" charset="0"/>
              </a:rPr>
              <a:t>   September 2, 1945.</a:t>
            </a:r>
          </a:p>
          <a:p>
            <a:pPr marL="0" indent="0" eaLnBrk="1" hangingPunct="1">
              <a:buFont typeface="Wingdings" pitchFamily="2" charset="2"/>
              <a:buNone/>
              <a:defRPr/>
            </a:pPr>
            <a:endParaRPr lang="en-US" sz="2800" dirty="0" smtClean="0">
              <a:latin typeface="Times New Roman" pitchFamily="18" charset="0"/>
            </a:endParaRPr>
          </a:p>
          <a:p>
            <a:pPr eaLnBrk="1" hangingPunct="1">
              <a:defRPr/>
            </a:pPr>
            <a:r>
              <a:rPr lang="en-US" sz="2800" dirty="0" smtClean="0">
                <a:latin typeface="Times New Roman" pitchFamily="18" charset="0"/>
              </a:rPr>
              <a:t>The Japanese </a:t>
            </a:r>
            <a:r>
              <a:rPr lang="en-US" sz="2800" b="1" dirty="0" smtClean="0">
                <a:latin typeface="Times New Roman" pitchFamily="18" charset="0"/>
              </a:rPr>
              <a:t>surrendered</a:t>
            </a:r>
            <a:r>
              <a:rPr lang="en-US" sz="2800" dirty="0" smtClean="0">
                <a:latin typeface="Times New Roman" pitchFamily="18" charset="0"/>
              </a:rPr>
              <a:t>, and World War II was finally over. </a:t>
            </a:r>
          </a:p>
          <a:p>
            <a:pPr eaLnBrk="1" hangingPunct="1">
              <a:defRPr/>
            </a:pPr>
            <a:endParaRPr lang="en-US" sz="2800" dirty="0">
              <a:latin typeface="Times New Roman" pitchFamily="18" charset="0"/>
            </a:endParaRPr>
          </a:p>
          <a:p>
            <a:pPr eaLnBrk="1" hangingPunct="1">
              <a:defRPr/>
            </a:pPr>
            <a:r>
              <a:rPr lang="en-US" sz="2800" dirty="0" smtClean="0">
                <a:latin typeface="Times New Roman" pitchFamily="18" charset="0"/>
              </a:rPr>
              <a:t>The project’s code name was </a:t>
            </a:r>
            <a:r>
              <a:rPr lang="en-US" sz="2800" b="1" dirty="0" smtClean="0">
                <a:latin typeface="Times New Roman" pitchFamily="18" charset="0"/>
              </a:rPr>
              <a:t>“The Manhattan Project.”</a:t>
            </a:r>
          </a:p>
          <a:p>
            <a:pPr eaLnBrk="1" hangingPunct="1">
              <a:defRPr/>
            </a:pPr>
            <a:endParaRPr lang="en-US" sz="2800" b="1" dirty="0" smtClean="0">
              <a:latin typeface="Times New Roman" pitchFamily="18" charset="0"/>
            </a:endParaRPr>
          </a:p>
          <a:p>
            <a:pPr eaLnBrk="1" hangingPunct="1">
              <a:defRPr/>
            </a:pPr>
            <a:endParaRPr lang="en-US" sz="2500" dirty="0" smtClean="0">
              <a:latin typeface="Times New Roman" pitchFamily="18" charset="0"/>
            </a:endParaRPr>
          </a:p>
        </p:txBody>
      </p:sp>
      <p:sp>
        <p:nvSpPr>
          <p:cNvPr id="2" name="TextBox 1"/>
          <p:cNvSpPr txBox="1"/>
          <p:nvPr/>
        </p:nvSpPr>
        <p:spPr>
          <a:xfrm>
            <a:off x="1219200" y="304800"/>
            <a:ext cx="6705600" cy="830997"/>
          </a:xfrm>
          <a:prstGeom prst="rect">
            <a:avLst/>
          </a:prstGeom>
          <a:noFill/>
        </p:spPr>
        <p:txBody>
          <a:bodyPr wrap="square" rtlCol="0">
            <a:spAutoFit/>
          </a:bodyPr>
          <a:lstStyle/>
          <a:p>
            <a:pPr algn="ctr"/>
            <a:r>
              <a:rPr lang="en-US" sz="4800" u="sng" dirty="0" smtClean="0"/>
              <a:t>Manhattan Project</a:t>
            </a:r>
            <a:endParaRPr lang="en-US" sz="4800" u="sng" dirty="0"/>
          </a:p>
        </p:txBody>
      </p:sp>
    </p:spTree>
    <p:extLst>
      <p:ext uri="{BB962C8B-B14F-4D97-AF65-F5344CB8AC3E}">
        <p14:creationId xmlns:p14="http://schemas.microsoft.com/office/powerpoint/2010/main" val="413434772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p:txBody>
          <a:bodyPr/>
          <a:lstStyle/>
          <a:p>
            <a:pPr eaLnBrk="1" hangingPunct="1"/>
            <a:r>
              <a:rPr lang="en-US" dirty="0" smtClean="0"/>
              <a:t>Hiroshima        	Nagasaki</a:t>
            </a:r>
          </a:p>
        </p:txBody>
      </p:sp>
      <p:pic>
        <p:nvPicPr>
          <p:cNvPr id="139267"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066800" y="1676400"/>
            <a:ext cx="6813550" cy="4038600"/>
          </a:xfrm>
          <a:noFill/>
        </p:spPr>
      </p:pic>
    </p:spTree>
    <p:extLst>
      <p:ext uri="{BB962C8B-B14F-4D97-AF65-F5344CB8AC3E}">
        <p14:creationId xmlns:p14="http://schemas.microsoft.com/office/powerpoint/2010/main" val="118042186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r>
              <a:rPr lang="en-US" smtClean="0"/>
              <a:t>Implications of such a weapon</a:t>
            </a:r>
          </a:p>
        </p:txBody>
      </p:sp>
      <p:sp>
        <p:nvSpPr>
          <p:cNvPr id="140291" name="Rectangle 3"/>
          <p:cNvSpPr>
            <a:spLocks noGrp="1" noChangeArrowheads="1"/>
          </p:cNvSpPr>
          <p:nvPr>
            <p:ph sz="quarter" idx="1"/>
          </p:nvPr>
        </p:nvSpPr>
        <p:spPr/>
        <p:txBody>
          <a:bodyPr>
            <a:normAutofit fontScale="92500" lnSpcReduction="10000"/>
          </a:bodyPr>
          <a:lstStyle/>
          <a:p>
            <a:pPr eaLnBrk="1" hangingPunct="1"/>
            <a:r>
              <a:rPr lang="en-US" sz="2500" dirty="0" smtClean="0">
                <a:latin typeface="Times New Roman" pitchFamily="18" charset="0"/>
              </a:rPr>
              <a:t>The implications of developing and using atomic bombs in World War II were enormous.</a:t>
            </a:r>
          </a:p>
          <a:p>
            <a:pPr eaLnBrk="1" hangingPunct="1"/>
            <a:endParaRPr lang="en-US" sz="2500" dirty="0" smtClean="0">
              <a:latin typeface="Times New Roman" pitchFamily="18" charset="0"/>
            </a:endParaRPr>
          </a:p>
          <a:p>
            <a:pPr eaLnBrk="1" hangingPunct="1"/>
            <a:r>
              <a:rPr lang="en-US" sz="2500" dirty="0" smtClean="0">
                <a:latin typeface="Times New Roman" pitchFamily="18" charset="0"/>
              </a:rPr>
              <a:t>From a military standpoint, it was clear that, not only did the United States have a powerful weapon that no other country had, but the American government was not afraid to use it.</a:t>
            </a:r>
          </a:p>
          <a:p>
            <a:pPr marL="0" indent="0" eaLnBrk="1" hangingPunct="1">
              <a:buNone/>
            </a:pPr>
            <a:r>
              <a:rPr lang="en-US" sz="2500" dirty="0" smtClean="0">
                <a:latin typeface="Times New Roman" pitchFamily="18" charset="0"/>
              </a:rPr>
              <a:t> </a:t>
            </a:r>
          </a:p>
          <a:p>
            <a:pPr eaLnBrk="1" hangingPunct="1"/>
            <a:r>
              <a:rPr lang="en-US" sz="2500" dirty="0" smtClean="0">
                <a:latin typeface="Times New Roman" pitchFamily="18" charset="0"/>
              </a:rPr>
              <a:t>The Soviet Union quickly began developing an atomic bomb of its own, an act that helped begin the </a:t>
            </a:r>
            <a:r>
              <a:rPr lang="en-US" sz="2500" b="1" dirty="0" smtClean="0">
                <a:latin typeface="Times New Roman" pitchFamily="18" charset="0"/>
              </a:rPr>
              <a:t>Cold War</a:t>
            </a:r>
            <a:r>
              <a:rPr lang="en-US" sz="2500" dirty="0" smtClean="0">
                <a:latin typeface="Times New Roman" pitchFamily="18" charset="0"/>
              </a:rPr>
              <a:t>. </a:t>
            </a:r>
          </a:p>
          <a:p>
            <a:pPr eaLnBrk="1" hangingPunct="1"/>
            <a:endParaRPr lang="en-US" sz="2500" dirty="0" smtClean="0">
              <a:latin typeface="Times New Roman" pitchFamily="18" charset="0"/>
            </a:endParaRPr>
          </a:p>
          <a:p>
            <a:pPr eaLnBrk="1" hangingPunct="1"/>
            <a:r>
              <a:rPr lang="en-US" sz="2500" dirty="0" smtClean="0">
                <a:latin typeface="Times New Roman" pitchFamily="18" charset="0"/>
              </a:rPr>
              <a:t>Also, nuclear power would soon be used to power aircraft carriers and submarines. </a:t>
            </a:r>
          </a:p>
        </p:txBody>
      </p:sp>
    </p:spTree>
    <p:extLst>
      <p:ext uri="{BB962C8B-B14F-4D97-AF65-F5344CB8AC3E}">
        <p14:creationId xmlns:p14="http://schemas.microsoft.com/office/powerpoint/2010/main" val="290414302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sz="quarter" idx="1"/>
          </p:nvPr>
        </p:nvSpPr>
        <p:spPr/>
        <p:txBody>
          <a:bodyPr/>
          <a:lstStyle/>
          <a:p>
            <a:pPr eaLnBrk="1" hangingPunct="1">
              <a:lnSpc>
                <a:spcPct val="90000"/>
              </a:lnSpc>
            </a:pPr>
            <a:r>
              <a:rPr lang="en-US" dirty="0" smtClean="0">
                <a:latin typeface="Times New Roman" pitchFamily="18" charset="0"/>
              </a:rPr>
              <a:t>Scientifically and economically, the atomic bomb led to nuclear power for civilian use, such as generating </a:t>
            </a:r>
            <a:r>
              <a:rPr lang="en-US" b="1" dirty="0" smtClean="0">
                <a:latin typeface="Times New Roman" pitchFamily="18" charset="0"/>
              </a:rPr>
              <a:t>electricity</a:t>
            </a:r>
            <a:r>
              <a:rPr lang="en-US" dirty="0" smtClean="0">
                <a:latin typeface="Times New Roman" pitchFamily="18" charset="0"/>
              </a:rPr>
              <a:t> for homes and businesses. </a:t>
            </a:r>
          </a:p>
          <a:p>
            <a:pPr eaLnBrk="1" hangingPunct="1">
              <a:lnSpc>
                <a:spcPct val="90000"/>
              </a:lnSpc>
            </a:pPr>
            <a:endParaRPr lang="en-US" dirty="0" smtClean="0">
              <a:latin typeface="Times New Roman" pitchFamily="18" charset="0"/>
            </a:endParaRPr>
          </a:p>
          <a:p>
            <a:pPr eaLnBrk="1" hangingPunct="1">
              <a:lnSpc>
                <a:spcPct val="90000"/>
              </a:lnSpc>
            </a:pPr>
            <a:r>
              <a:rPr lang="en-US" dirty="0" smtClean="0">
                <a:latin typeface="Times New Roman" pitchFamily="18" charset="0"/>
              </a:rPr>
              <a:t>Nuclear power is also used in technologies such as positron emission tomography </a:t>
            </a:r>
            <a:r>
              <a:rPr lang="en-US" b="1" dirty="0" smtClean="0">
                <a:latin typeface="Times New Roman" pitchFamily="18" charset="0"/>
              </a:rPr>
              <a:t>(PET) </a:t>
            </a:r>
            <a:r>
              <a:rPr lang="en-US" dirty="0" smtClean="0">
                <a:latin typeface="Times New Roman" pitchFamily="18" charset="0"/>
              </a:rPr>
              <a:t>scans, used by physicians to study the workings of the human body, including brain functions.</a:t>
            </a:r>
          </a:p>
          <a:p>
            <a:pPr eaLnBrk="1" hangingPunct="1">
              <a:lnSpc>
                <a:spcPct val="90000"/>
              </a:lnSpc>
            </a:pPr>
            <a:endParaRPr lang="en-US" dirty="0" smtClean="0">
              <a:latin typeface="Times New Roman" pitchFamily="18" charset="0"/>
            </a:endParaRPr>
          </a:p>
          <a:p>
            <a:pPr eaLnBrk="1" hangingPunct="1">
              <a:lnSpc>
                <a:spcPct val="90000"/>
              </a:lnSpc>
            </a:pPr>
            <a:endParaRPr lang="en-US" dirty="0" smtClean="0">
              <a:latin typeface="Times New Roman" pitchFamily="18" charset="0"/>
            </a:endParaRPr>
          </a:p>
        </p:txBody>
      </p:sp>
    </p:spTree>
    <p:extLst>
      <p:ext uri="{BB962C8B-B14F-4D97-AF65-F5344CB8AC3E}">
        <p14:creationId xmlns:p14="http://schemas.microsoft.com/office/powerpoint/2010/main" val="171356029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eaLnBrk="1" hangingPunct="1"/>
            <a:r>
              <a:rPr lang="en-US" dirty="0" smtClean="0"/>
              <a:t>Question</a:t>
            </a:r>
          </a:p>
        </p:txBody>
      </p:sp>
      <p:sp>
        <p:nvSpPr>
          <p:cNvPr id="145411" name="Rectangle 3"/>
          <p:cNvSpPr>
            <a:spLocks noGrp="1" noChangeArrowheads="1"/>
          </p:cNvSpPr>
          <p:nvPr>
            <p:ph sz="quarter" idx="1"/>
          </p:nvPr>
        </p:nvSpPr>
        <p:spPr/>
        <p:txBody>
          <a:bodyPr/>
          <a:lstStyle/>
          <a:p>
            <a:pPr marL="0" indent="0" eaLnBrk="1" hangingPunct="1">
              <a:lnSpc>
                <a:spcPct val="80000"/>
              </a:lnSpc>
              <a:buFont typeface="Wingdings" pitchFamily="2" charset="2"/>
              <a:buNone/>
            </a:pPr>
            <a:r>
              <a:rPr lang="en-US" sz="2500" b="1" dirty="0" smtClean="0"/>
              <a:t>What was the purpose of Japan’s attack on Pearl Harbor on December 7, 1941?</a:t>
            </a:r>
          </a:p>
          <a:p>
            <a:pPr marL="457200" indent="-457200" eaLnBrk="1" hangingPunct="1">
              <a:lnSpc>
                <a:spcPct val="80000"/>
              </a:lnSpc>
              <a:buFont typeface="+mj-lt"/>
              <a:buAutoNum type="alphaUcPeriod"/>
            </a:pPr>
            <a:r>
              <a:rPr lang="en-US" sz="2000" dirty="0" smtClean="0"/>
              <a:t>to pressure the United States to join the Axis powers</a:t>
            </a:r>
          </a:p>
          <a:p>
            <a:pPr marL="457200" indent="-457200" eaLnBrk="1" hangingPunct="1">
              <a:lnSpc>
                <a:spcPct val="80000"/>
              </a:lnSpc>
              <a:buFont typeface="+mj-lt"/>
              <a:buAutoNum type="alphaUcPeriod"/>
            </a:pPr>
            <a:r>
              <a:rPr lang="en-US" sz="2000" dirty="0" smtClean="0"/>
              <a:t>to prepare for an immediate full invasion of the United States</a:t>
            </a:r>
          </a:p>
          <a:p>
            <a:pPr marL="457200" indent="-457200" eaLnBrk="1" hangingPunct="1">
              <a:lnSpc>
                <a:spcPct val="80000"/>
              </a:lnSpc>
              <a:buFont typeface="+mj-lt"/>
              <a:buAutoNum type="alphaUcPeriod"/>
            </a:pPr>
            <a:r>
              <a:rPr lang="en-US" sz="2000" dirty="0" smtClean="0"/>
              <a:t>to stop the United States from sending more troops to fight in Europe</a:t>
            </a:r>
          </a:p>
          <a:p>
            <a:pPr marL="457200" indent="-457200" eaLnBrk="1" hangingPunct="1">
              <a:lnSpc>
                <a:spcPct val="80000"/>
              </a:lnSpc>
              <a:buFont typeface="+mj-lt"/>
              <a:buAutoNum type="alphaUcPeriod"/>
            </a:pPr>
            <a:r>
              <a:rPr lang="en-US" sz="2000" dirty="0" smtClean="0"/>
              <a:t>to limit the ability of the United States to resist a Japanese attack on Southeast Asia</a:t>
            </a:r>
          </a:p>
        </p:txBody>
      </p:sp>
    </p:spTree>
    <p:extLst>
      <p:ext uri="{BB962C8B-B14F-4D97-AF65-F5344CB8AC3E}">
        <p14:creationId xmlns:p14="http://schemas.microsoft.com/office/powerpoint/2010/main" val="9117939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sz="quarter" idx="1"/>
          </p:nvPr>
        </p:nvSpPr>
        <p:spPr/>
        <p:txBody>
          <a:bodyPr/>
          <a:lstStyle/>
          <a:p>
            <a:pPr eaLnBrk="1" hangingPunct="1">
              <a:lnSpc>
                <a:spcPct val="80000"/>
              </a:lnSpc>
            </a:pPr>
            <a:r>
              <a:rPr lang="en-US" sz="2100" b="1" dirty="0" smtClean="0"/>
              <a:t>What was the purpose of Japan’s attack on Pearl Harbor on December 7, 1941?</a:t>
            </a:r>
          </a:p>
          <a:p>
            <a:pPr marL="457200" lvl="0" indent="-457200">
              <a:lnSpc>
                <a:spcPct val="80000"/>
              </a:lnSpc>
              <a:buClr>
                <a:srgbClr val="D16349"/>
              </a:buClr>
              <a:buFont typeface="+mj-lt"/>
              <a:buAutoNum type="alphaUcPeriod"/>
            </a:pPr>
            <a:r>
              <a:rPr lang="en-US" sz="2000" dirty="0">
                <a:solidFill>
                  <a:prstClr val="black"/>
                </a:solidFill>
              </a:rPr>
              <a:t>to pressure the United States to join the Axis powers</a:t>
            </a:r>
          </a:p>
          <a:p>
            <a:pPr marL="457200" lvl="0" indent="-457200">
              <a:lnSpc>
                <a:spcPct val="80000"/>
              </a:lnSpc>
              <a:buClr>
                <a:srgbClr val="D16349"/>
              </a:buClr>
              <a:buFont typeface="+mj-lt"/>
              <a:buAutoNum type="alphaUcPeriod"/>
            </a:pPr>
            <a:r>
              <a:rPr lang="en-US" sz="2000" dirty="0">
                <a:solidFill>
                  <a:prstClr val="black"/>
                </a:solidFill>
              </a:rPr>
              <a:t>to prepare for an immediate full invasion of the United States</a:t>
            </a:r>
          </a:p>
          <a:p>
            <a:pPr marL="457200" lvl="0" indent="-457200">
              <a:lnSpc>
                <a:spcPct val="80000"/>
              </a:lnSpc>
              <a:buClr>
                <a:srgbClr val="D16349"/>
              </a:buClr>
              <a:buFont typeface="+mj-lt"/>
              <a:buAutoNum type="alphaUcPeriod"/>
            </a:pPr>
            <a:r>
              <a:rPr lang="en-US" sz="2000" dirty="0">
                <a:solidFill>
                  <a:prstClr val="black"/>
                </a:solidFill>
              </a:rPr>
              <a:t>to stop the United States from sending more troops to fight in Europe</a:t>
            </a:r>
          </a:p>
          <a:p>
            <a:pPr marL="457200" lvl="0" indent="-457200">
              <a:lnSpc>
                <a:spcPct val="80000"/>
              </a:lnSpc>
              <a:buClr>
                <a:srgbClr val="D16349"/>
              </a:buClr>
              <a:buFont typeface="+mj-lt"/>
              <a:buAutoNum type="alphaUcPeriod"/>
            </a:pPr>
            <a:r>
              <a:rPr lang="en-US" sz="2000" b="1" dirty="0">
                <a:solidFill>
                  <a:prstClr val="black"/>
                </a:solidFill>
              </a:rPr>
              <a:t>to limit the ability of the United States to resist a Japanese attack on Southeast Asia</a:t>
            </a:r>
          </a:p>
        </p:txBody>
      </p:sp>
    </p:spTree>
    <p:extLst>
      <p:ext uri="{BB962C8B-B14F-4D97-AF65-F5344CB8AC3E}">
        <p14:creationId xmlns:p14="http://schemas.microsoft.com/office/powerpoint/2010/main" val="396251387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34636" y="1758156"/>
            <a:ext cx="8839200" cy="1905000"/>
          </a:xfrm>
        </p:spPr>
        <p:txBody>
          <a:bodyPr>
            <a:normAutofit fontScale="90000"/>
          </a:bodyPr>
          <a:lstStyle/>
          <a:p>
            <a:r>
              <a:rPr lang="en-US" sz="4000" b="1" dirty="0" smtClean="0">
                <a:solidFill>
                  <a:schemeClr val="tx1"/>
                </a:solidFill>
              </a:rPr>
              <a:t>  Domestic &amp; International </a:t>
            </a:r>
            <a:r>
              <a:rPr lang="en-US" sz="4000" b="1" dirty="0">
                <a:solidFill>
                  <a:schemeClr val="tx1"/>
                </a:solidFill>
              </a:rPr>
              <a:t>I</a:t>
            </a:r>
            <a:r>
              <a:rPr lang="en-US" sz="4000" b="1" dirty="0" smtClean="0">
                <a:solidFill>
                  <a:schemeClr val="tx1"/>
                </a:solidFill>
              </a:rPr>
              <a:t>mpact </a:t>
            </a:r>
            <a:r>
              <a:rPr lang="en-US" sz="4000" b="1" dirty="0">
                <a:solidFill>
                  <a:schemeClr val="tx1"/>
                </a:solidFill>
              </a:rPr>
              <a:t>of the Cold War on the </a:t>
            </a:r>
            <a:r>
              <a:rPr lang="en-US" sz="4000" b="1" dirty="0" smtClean="0">
                <a:solidFill>
                  <a:schemeClr val="tx1"/>
                </a:solidFill>
              </a:rPr>
              <a:t>U.S.</a:t>
            </a:r>
            <a:r>
              <a:rPr lang="en-US" sz="2400" b="1" dirty="0" smtClean="0">
                <a:solidFill>
                  <a:schemeClr val="tx1"/>
                </a:solidFill>
              </a:rPr>
              <a:t> </a:t>
            </a:r>
            <a:br>
              <a:rPr lang="en-US" sz="2400" b="1" dirty="0" smtClean="0">
                <a:solidFill>
                  <a:schemeClr val="tx1"/>
                </a:solidFill>
              </a:rPr>
            </a:br>
            <a:r>
              <a:rPr lang="en-US" sz="2400" b="1" dirty="0" smtClean="0">
                <a:solidFill>
                  <a:schemeClr val="tx1"/>
                </a:solidFill>
              </a:rPr>
              <a:t/>
            </a:r>
            <a:br>
              <a:rPr lang="en-US" sz="2400" b="1" dirty="0" smtClean="0">
                <a:solidFill>
                  <a:schemeClr val="tx1"/>
                </a:solidFill>
              </a:rPr>
            </a:br>
            <a:r>
              <a:rPr lang="en-US" sz="3600" b="1" dirty="0" smtClean="0">
                <a:solidFill>
                  <a:schemeClr val="tx1"/>
                </a:solidFill>
              </a:rPr>
              <a:t>Standard 20</a:t>
            </a:r>
            <a:r>
              <a:rPr lang="en-US" sz="2400" dirty="0">
                <a:solidFill>
                  <a:schemeClr val="tx1"/>
                </a:solidFill>
              </a:rPr>
              <a:t/>
            </a:r>
            <a:br>
              <a:rPr lang="en-US" sz="2400" dirty="0">
                <a:solidFill>
                  <a:schemeClr val="tx1"/>
                </a:solidFill>
              </a:rPr>
            </a:br>
            <a:endParaRPr lang="en-US" sz="2400" dirty="0">
              <a:solidFill>
                <a:schemeClr val="tx1"/>
              </a:solidFill>
            </a:endParaRPr>
          </a:p>
        </p:txBody>
      </p:sp>
      <p:sp>
        <p:nvSpPr>
          <p:cNvPr id="134149" name="Rectangle 5"/>
          <p:cNvSpPr>
            <a:spLocks noChangeArrowheads="1"/>
          </p:cNvSpPr>
          <p:nvPr/>
        </p:nvSpPr>
        <p:spPr bwMode="auto">
          <a:xfrm>
            <a:off x="533400" y="2420938"/>
            <a:ext cx="78867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2400"/>
              <a:t>.</a:t>
            </a:r>
            <a:r>
              <a:rPr lang="en-US"/>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733799"/>
            <a:ext cx="3581400" cy="2419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525570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b="1" dirty="0"/>
              <a:t>CONTAINMENT </a:t>
            </a:r>
            <a:r>
              <a:rPr lang="en-US" b="1" dirty="0" smtClean="0"/>
              <a:t>POLICY</a:t>
            </a:r>
            <a:endParaRPr lang="en-US" b="1" dirty="0"/>
          </a:p>
        </p:txBody>
      </p:sp>
      <p:sp>
        <p:nvSpPr>
          <p:cNvPr id="130051" name="Rectangle 3"/>
          <p:cNvSpPr>
            <a:spLocks noGrp="1" noChangeArrowheads="1"/>
          </p:cNvSpPr>
          <p:nvPr>
            <p:ph sz="quarter" idx="1"/>
          </p:nvPr>
        </p:nvSpPr>
        <p:spPr>
          <a:xfrm>
            <a:off x="301752" y="1527048"/>
            <a:ext cx="8842248" cy="4572000"/>
          </a:xfrm>
        </p:spPr>
        <p:txBody>
          <a:bodyPr/>
          <a:lstStyle/>
          <a:p>
            <a:pPr>
              <a:buFontTx/>
              <a:buNone/>
            </a:pPr>
            <a:r>
              <a:rPr lang="en-US" dirty="0"/>
              <a:t>The U.S. would work to stop the spread of communism.</a:t>
            </a:r>
          </a:p>
          <a:p>
            <a:pPr>
              <a:buFontTx/>
              <a:buNone/>
            </a:pPr>
            <a:r>
              <a:rPr lang="en-US" dirty="0"/>
              <a:t>	</a:t>
            </a:r>
            <a:r>
              <a:rPr lang="en-US" dirty="0" smtClean="0"/>
              <a:t>   	1</a:t>
            </a:r>
            <a:r>
              <a:rPr lang="en-US" dirty="0"/>
              <a:t>.  Truman Doctrine</a:t>
            </a:r>
          </a:p>
          <a:p>
            <a:pPr>
              <a:buFontTx/>
              <a:buNone/>
            </a:pPr>
            <a:r>
              <a:rPr lang="en-US" dirty="0"/>
              <a:t>	</a:t>
            </a:r>
            <a:r>
              <a:rPr lang="en-US" dirty="0" smtClean="0"/>
              <a:t>	2</a:t>
            </a:r>
            <a:r>
              <a:rPr lang="en-US" dirty="0"/>
              <a:t>.  Marshall Plan</a:t>
            </a:r>
          </a:p>
          <a:p>
            <a:pPr>
              <a:buFontTx/>
              <a:buNone/>
            </a:pPr>
            <a:r>
              <a:rPr lang="en-US" dirty="0"/>
              <a:t>	</a:t>
            </a:r>
            <a:r>
              <a:rPr lang="en-US" dirty="0" smtClean="0"/>
              <a:t>	3</a:t>
            </a:r>
            <a:r>
              <a:rPr lang="en-US" dirty="0"/>
              <a:t>.  NATO and other alliances</a:t>
            </a:r>
          </a:p>
          <a:p>
            <a:endParaRPr lang="en-US" dirty="0"/>
          </a:p>
        </p:txBody>
      </p:sp>
    </p:spTree>
    <p:extLst>
      <p:ext uri="{BB962C8B-B14F-4D97-AF65-F5344CB8AC3E}">
        <p14:creationId xmlns:p14="http://schemas.microsoft.com/office/powerpoint/2010/main" val="96161710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6927" y="304800"/>
            <a:ext cx="8229600" cy="762000"/>
          </a:xfrm>
        </p:spPr>
        <p:txBody>
          <a:bodyPr/>
          <a:lstStyle/>
          <a:p>
            <a:r>
              <a:rPr lang="en-US" b="1" dirty="0">
                <a:solidFill>
                  <a:schemeClr val="tx1"/>
                </a:solidFill>
              </a:rPr>
              <a:t>The Marshall Plan</a:t>
            </a:r>
          </a:p>
        </p:txBody>
      </p:sp>
      <p:sp>
        <p:nvSpPr>
          <p:cNvPr id="111619" name="Rectangle 3"/>
          <p:cNvSpPr>
            <a:spLocks noGrp="1" noChangeArrowheads="1"/>
          </p:cNvSpPr>
          <p:nvPr>
            <p:ph sz="quarter" idx="1"/>
          </p:nvPr>
        </p:nvSpPr>
        <p:spPr>
          <a:xfrm>
            <a:off x="0" y="1371600"/>
            <a:ext cx="6553200" cy="5943600"/>
          </a:xfrm>
        </p:spPr>
        <p:txBody>
          <a:bodyPr/>
          <a:lstStyle/>
          <a:p>
            <a:pPr>
              <a:lnSpc>
                <a:spcPct val="80000"/>
              </a:lnSpc>
            </a:pPr>
            <a:r>
              <a:rPr lang="en-US" sz="2000" dirty="0"/>
              <a:t>The </a:t>
            </a:r>
            <a:r>
              <a:rPr lang="en-US" sz="2000" b="1" dirty="0"/>
              <a:t>European Recovery Program, </a:t>
            </a:r>
            <a:r>
              <a:rPr lang="en-US" sz="2000" dirty="0"/>
              <a:t>better known as the </a:t>
            </a:r>
            <a:r>
              <a:rPr lang="en-US" sz="2000" b="1" dirty="0"/>
              <a:t>Marshall Plan</a:t>
            </a:r>
            <a:r>
              <a:rPr lang="en-US" sz="2000" dirty="0"/>
              <a:t> for Secretary of State George Marshall, was </a:t>
            </a:r>
            <a:r>
              <a:rPr lang="en-US" sz="2000" u="sng" dirty="0"/>
              <a:t>America’s main program for </a:t>
            </a:r>
            <a:r>
              <a:rPr lang="en-US" sz="2000" b="1" u="sng" dirty="0"/>
              <a:t>rebuilding</a:t>
            </a:r>
            <a:r>
              <a:rPr lang="en-US" sz="2000" u="sng" dirty="0"/>
              <a:t> Western Europe and opposing </a:t>
            </a:r>
            <a:r>
              <a:rPr lang="en-US" sz="2000" u="sng" dirty="0" smtClean="0"/>
              <a:t>Communism </a:t>
            </a:r>
            <a:r>
              <a:rPr lang="en-US" sz="2000" u="sng" dirty="0"/>
              <a:t>after World War II</a:t>
            </a:r>
            <a:r>
              <a:rPr lang="en-US" sz="2000" u="sng" dirty="0" smtClean="0"/>
              <a:t>.</a:t>
            </a:r>
          </a:p>
          <a:p>
            <a:pPr>
              <a:lnSpc>
                <a:spcPct val="80000"/>
              </a:lnSpc>
            </a:pPr>
            <a:endParaRPr lang="en-US" sz="2000" u="sng" dirty="0"/>
          </a:p>
          <a:p>
            <a:pPr>
              <a:lnSpc>
                <a:spcPct val="80000"/>
              </a:lnSpc>
            </a:pPr>
            <a:r>
              <a:rPr lang="en-US" sz="2000" dirty="0" smtClean="0"/>
              <a:t>The </a:t>
            </a:r>
            <a:r>
              <a:rPr lang="en-US" sz="2000" dirty="0"/>
              <a:t>M</a:t>
            </a:r>
            <a:r>
              <a:rPr lang="en-US" sz="2000" dirty="0" smtClean="0"/>
              <a:t>arshall Plan was put </a:t>
            </a:r>
            <a:r>
              <a:rPr lang="en-US" sz="2000" dirty="0"/>
              <a:t>into action in July 1947, it operated for four years. </a:t>
            </a:r>
            <a:endParaRPr lang="en-US" sz="2000" dirty="0" smtClean="0"/>
          </a:p>
          <a:p>
            <a:pPr>
              <a:lnSpc>
                <a:spcPct val="80000"/>
              </a:lnSpc>
            </a:pPr>
            <a:endParaRPr lang="en-US" sz="2000" dirty="0"/>
          </a:p>
          <a:p>
            <a:pPr>
              <a:lnSpc>
                <a:spcPct val="80000"/>
              </a:lnSpc>
            </a:pPr>
            <a:r>
              <a:rPr lang="en-US" sz="2000" dirty="0"/>
              <a:t>The </a:t>
            </a:r>
            <a:r>
              <a:rPr lang="en-US" sz="2000" dirty="0" smtClean="0"/>
              <a:t>U.S. </a:t>
            </a:r>
            <a:r>
              <a:rPr lang="en-US" sz="2000" dirty="0"/>
              <a:t>spent </a:t>
            </a:r>
            <a:r>
              <a:rPr lang="en-US" sz="2000" dirty="0" smtClean="0"/>
              <a:t>$13 </a:t>
            </a:r>
            <a:r>
              <a:rPr lang="en-US" sz="2000" dirty="0"/>
              <a:t>billion </a:t>
            </a:r>
            <a:r>
              <a:rPr lang="en-US" sz="2000" dirty="0" smtClean="0"/>
              <a:t>on </a:t>
            </a:r>
            <a:r>
              <a:rPr lang="en-US" sz="2000" dirty="0"/>
              <a:t>economic and technical assistance for the war-torn democratic European countries that had been nearly destroyed during World War II. </a:t>
            </a:r>
            <a:endParaRPr lang="en-US" sz="2000" dirty="0" smtClean="0"/>
          </a:p>
          <a:p>
            <a:pPr>
              <a:lnSpc>
                <a:spcPct val="80000"/>
              </a:lnSpc>
            </a:pPr>
            <a:endParaRPr lang="en-US" sz="2000" dirty="0"/>
          </a:p>
          <a:p>
            <a:pPr>
              <a:lnSpc>
                <a:spcPct val="80000"/>
              </a:lnSpc>
            </a:pPr>
            <a:r>
              <a:rPr lang="en-US" sz="2000" dirty="0"/>
              <a:t>The </a:t>
            </a:r>
            <a:r>
              <a:rPr lang="en-US" sz="2000" b="1" dirty="0"/>
              <a:t>Marshall Plan</a:t>
            </a:r>
            <a:r>
              <a:rPr lang="en-US" sz="2000" dirty="0"/>
              <a:t> offered the same aid to the Soviet Union and its allies if they would make political reforms and accept certain outside controls; however, the Soviets rejected this proposal.</a:t>
            </a:r>
          </a:p>
        </p:txBody>
      </p:sp>
      <p:pic>
        <p:nvPicPr>
          <p:cNvPr id="111620" name="Picture 4" descr="USAmarshal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228600"/>
            <a:ext cx="2057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4" name="Picture 8" descr="ww2-85">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4495800"/>
            <a:ext cx="1428750" cy="1095375"/>
          </a:xfrm>
          <a:prstGeom prst="rect">
            <a:avLst/>
          </a:prstGeom>
          <a:noFill/>
          <a:extLst>
            <a:ext uri="{909E8E84-426E-40DD-AFC4-6F175D3DCCD1}">
              <a14:hiddenFill xmlns:a14="http://schemas.microsoft.com/office/drawing/2010/main">
                <a:solidFill>
                  <a:srgbClr val="FFFFFF"/>
                </a:solidFill>
              </a14:hiddenFill>
            </a:ext>
          </a:extLst>
        </p:spPr>
      </p:pic>
      <p:pic>
        <p:nvPicPr>
          <p:cNvPr id="111627" name="Picture 11" descr="WWII - e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7500" y="3482974"/>
            <a:ext cx="2438400" cy="312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02234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457200" y="304800"/>
            <a:ext cx="8229600" cy="792163"/>
          </a:xfrm>
        </p:spPr>
        <p:txBody>
          <a:bodyPr>
            <a:normAutofit fontScale="90000"/>
          </a:bodyPr>
          <a:lstStyle/>
          <a:p>
            <a:r>
              <a:rPr lang="en-US" dirty="0" smtClean="0"/>
              <a:t/>
            </a:r>
            <a:br>
              <a:rPr lang="en-US" dirty="0" smtClean="0"/>
            </a:br>
            <a:r>
              <a:rPr lang="en-US" dirty="0" smtClean="0">
                <a:solidFill>
                  <a:schemeClr val="tx1"/>
                </a:solidFill>
              </a:rPr>
              <a:t>Commitment to Europe</a:t>
            </a:r>
            <a:br>
              <a:rPr lang="en-US" dirty="0" smtClean="0">
                <a:solidFill>
                  <a:schemeClr val="tx1"/>
                </a:solidFill>
              </a:rPr>
            </a:br>
            <a:r>
              <a:rPr lang="en-US" dirty="0" smtClean="0">
                <a:solidFill>
                  <a:schemeClr val="tx1"/>
                </a:solidFill>
              </a:rPr>
              <a:t>NATO </a:t>
            </a:r>
            <a:r>
              <a:rPr lang="en-US" dirty="0">
                <a:solidFill>
                  <a:schemeClr val="tx1"/>
                </a:solidFill>
              </a:rPr>
              <a:t>vs. Warsaw Pact</a:t>
            </a:r>
          </a:p>
        </p:txBody>
      </p:sp>
      <p:sp>
        <p:nvSpPr>
          <p:cNvPr id="129027" name="Rectangle 3"/>
          <p:cNvSpPr>
            <a:spLocks noGrp="1" noChangeArrowheads="1"/>
          </p:cNvSpPr>
          <p:nvPr>
            <p:ph sz="quarter" idx="1"/>
          </p:nvPr>
        </p:nvSpPr>
        <p:spPr>
          <a:xfrm>
            <a:off x="152400" y="1447800"/>
            <a:ext cx="5638800" cy="6172200"/>
          </a:xfrm>
        </p:spPr>
        <p:txBody>
          <a:bodyPr/>
          <a:lstStyle/>
          <a:p>
            <a:pPr>
              <a:lnSpc>
                <a:spcPct val="80000"/>
              </a:lnSpc>
            </a:pPr>
            <a:endParaRPr lang="en-US" sz="1200" dirty="0"/>
          </a:p>
          <a:p>
            <a:pPr>
              <a:lnSpc>
                <a:spcPct val="80000"/>
              </a:lnSpc>
            </a:pPr>
            <a:r>
              <a:rPr lang="en-US" sz="2000" dirty="0"/>
              <a:t>To halt the spread of communism to Western Europe from the Soviet-controlled nations of Eastern Europe, the United States formed the </a:t>
            </a:r>
            <a:r>
              <a:rPr lang="en-US" sz="2000" b="1" dirty="0"/>
              <a:t>North Atlantic Treaty Organization (NATO) </a:t>
            </a:r>
            <a:r>
              <a:rPr lang="en-US" sz="2000" dirty="0"/>
              <a:t>with many of the noncommunist nations in Europe, including former wartime allies Britain and France.</a:t>
            </a:r>
          </a:p>
          <a:p>
            <a:pPr>
              <a:lnSpc>
                <a:spcPct val="80000"/>
              </a:lnSpc>
            </a:pPr>
            <a:endParaRPr lang="en-US" sz="2000" dirty="0"/>
          </a:p>
          <a:p>
            <a:pPr>
              <a:lnSpc>
                <a:spcPct val="80000"/>
              </a:lnSpc>
            </a:pPr>
            <a:r>
              <a:rPr lang="en-US" sz="2000" dirty="0"/>
              <a:t>In response, the Soviet Union created the </a:t>
            </a:r>
            <a:r>
              <a:rPr lang="en-US" sz="2000" b="1" dirty="0"/>
              <a:t>Warsaw Pact</a:t>
            </a:r>
            <a:r>
              <a:rPr lang="en-US" sz="2000" dirty="0"/>
              <a:t>, an alliance of the communist nations it controlled in Eastern Europe. </a:t>
            </a:r>
          </a:p>
          <a:p>
            <a:pPr>
              <a:lnSpc>
                <a:spcPct val="80000"/>
              </a:lnSpc>
              <a:buFontTx/>
              <a:buNone/>
            </a:pPr>
            <a:endParaRPr lang="en-US" sz="2000" dirty="0"/>
          </a:p>
          <a:p>
            <a:pPr>
              <a:lnSpc>
                <a:spcPct val="80000"/>
              </a:lnSpc>
            </a:pPr>
            <a:r>
              <a:rPr lang="en-US" sz="2000" dirty="0"/>
              <a:t>This determination to stop the spread of </a:t>
            </a:r>
            <a:r>
              <a:rPr lang="en-US" sz="2000" dirty="0" smtClean="0"/>
              <a:t>Communism </a:t>
            </a:r>
            <a:r>
              <a:rPr lang="en-US" sz="2000" dirty="0"/>
              <a:t>is known as the policy of </a:t>
            </a:r>
            <a:r>
              <a:rPr lang="en-US" sz="2000" b="1" dirty="0"/>
              <a:t>containment</a:t>
            </a:r>
            <a:r>
              <a:rPr lang="en-US" sz="2000" dirty="0"/>
              <a:t> and was the basis for many U.S. foreign policy decisions during the Cold War.</a:t>
            </a:r>
          </a:p>
          <a:p>
            <a:pPr>
              <a:lnSpc>
                <a:spcPct val="80000"/>
              </a:lnSpc>
            </a:pPr>
            <a:endParaRPr lang="en-US" sz="400" dirty="0"/>
          </a:p>
        </p:txBody>
      </p:sp>
      <p:pic>
        <p:nvPicPr>
          <p:cNvPr id="129029" name="Picture 5" descr="Borders of NATO (blue) and Warsaw Pact (red) states during the Cold war er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971800"/>
            <a:ext cx="2971800" cy="3733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5053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4129"/>
            <a:ext cx="8534400" cy="758952"/>
          </a:xfrm>
        </p:spPr>
        <p:txBody>
          <a:bodyPr/>
          <a:lstStyle/>
          <a:p>
            <a:r>
              <a:rPr lang="en-US" dirty="0" smtClean="0"/>
              <a:t>18</a:t>
            </a:r>
            <a:r>
              <a:rPr lang="en-US" baseline="30000" dirty="0" smtClean="0"/>
              <a:t>th</a:t>
            </a:r>
            <a:r>
              <a:rPr lang="en-US" dirty="0" smtClean="0"/>
              <a:t> &amp; 19</a:t>
            </a:r>
            <a:r>
              <a:rPr lang="en-US" baseline="30000" dirty="0" smtClean="0"/>
              <a:t>th</a:t>
            </a:r>
            <a:r>
              <a:rPr lang="en-US" dirty="0" smtClean="0"/>
              <a:t> Amendments</a:t>
            </a:r>
            <a:endParaRPr lang="en-US" dirty="0"/>
          </a:p>
        </p:txBody>
      </p:sp>
      <p:sp>
        <p:nvSpPr>
          <p:cNvPr id="3" name="Content Placeholder 2"/>
          <p:cNvSpPr>
            <a:spLocks noGrp="1"/>
          </p:cNvSpPr>
          <p:nvPr>
            <p:ph sz="quarter" idx="1"/>
          </p:nvPr>
        </p:nvSpPr>
        <p:spPr>
          <a:xfrm>
            <a:off x="228600" y="1771307"/>
            <a:ext cx="8915400" cy="5257800"/>
          </a:xfrm>
        </p:spPr>
        <p:txBody>
          <a:bodyPr>
            <a:normAutofit/>
          </a:bodyPr>
          <a:lstStyle/>
          <a:p>
            <a:r>
              <a:rPr lang="en-US" sz="2400" dirty="0"/>
              <a:t>Social changes seen during the war led to two constitutional amendments. Americans’ </a:t>
            </a:r>
            <a:r>
              <a:rPr lang="en-US" sz="2400" b="1" dirty="0"/>
              <a:t>anti-German</a:t>
            </a:r>
            <a:r>
              <a:rPr lang="en-US" sz="2400" dirty="0"/>
              <a:t> feelings led to a campaign to outlaw beer and other alcoholic beverages. </a:t>
            </a:r>
            <a:endParaRPr lang="en-US" sz="2400" dirty="0" smtClean="0"/>
          </a:p>
          <a:p>
            <a:r>
              <a:rPr lang="en-US" sz="2400" dirty="0" smtClean="0"/>
              <a:t>This </a:t>
            </a:r>
            <a:r>
              <a:rPr lang="en-US" sz="2400" dirty="0"/>
              <a:t>campaign well suited the Progressive Era’s opposition to saloons.</a:t>
            </a:r>
          </a:p>
          <a:p>
            <a:r>
              <a:rPr lang="en-US" sz="2400" dirty="0" smtClean="0"/>
              <a:t>Congress passed the </a:t>
            </a:r>
            <a:r>
              <a:rPr lang="en-US" sz="2400" b="1" dirty="0" smtClean="0"/>
              <a:t>18</a:t>
            </a:r>
            <a:r>
              <a:rPr lang="en-US" sz="2400" b="1" baseline="30000" dirty="0" smtClean="0"/>
              <a:t>th</a:t>
            </a:r>
            <a:r>
              <a:rPr lang="en-US" sz="2400" b="1" dirty="0" smtClean="0"/>
              <a:t> Amendment</a:t>
            </a:r>
            <a:r>
              <a:rPr lang="en-US" sz="2400" dirty="0" smtClean="0"/>
              <a:t>, which </a:t>
            </a:r>
            <a:r>
              <a:rPr lang="en-US" sz="2400" b="1" dirty="0" smtClean="0"/>
              <a:t>prohibited</a:t>
            </a:r>
            <a:r>
              <a:rPr lang="en-US" sz="2400" dirty="0" smtClean="0"/>
              <a:t> “the manufacture, sale, or transportation of intoxicating liquors.”</a:t>
            </a:r>
          </a:p>
          <a:p>
            <a:r>
              <a:rPr lang="en-US" sz="2400" dirty="0" smtClean="0"/>
              <a:t>Ratification of the </a:t>
            </a:r>
            <a:r>
              <a:rPr lang="en-US" sz="2400" b="1" dirty="0" smtClean="0"/>
              <a:t>19</a:t>
            </a:r>
            <a:r>
              <a:rPr lang="en-US" sz="2400" b="1" baseline="30000" dirty="0" smtClean="0"/>
              <a:t>th</a:t>
            </a:r>
            <a:r>
              <a:rPr lang="en-US" sz="2400" b="1" dirty="0" smtClean="0"/>
              <a:t> Amendment</a:t>
            </a:r>
            <a:r>
              <a:rPr lang="en-US" sz="2400" dirty="0" smtClean="0"/>
              <a:t>, gave women the right to vote.</a:t>
            </a:r>
          </a:p>
          <a:p>
            <a:r>
              <a:rPr lang="en-US" sz="2400" dirty="0" smtClean="0"/>
              <a:t>Helped by the country's gratitude for women’s economic contributions during WWI.</a:t>
            </a:r>
            <a:endParaRPr lang="en-US"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6927"/>
            <a:ext cx="1760874" cy="1785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128"/>
            <a:ext cx="1908710" cy="1708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767986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normAutofit/>
          </a:bodyPr>
          <a:lstStyle/>
          <a:p>
            <a:r>
              <a:rPr lang="en-US" sz="4000" b="1" dirty="0">
                <a:solidFill>
                  <a:schemeClr val="tx1"/>
                </a:solidFill>
              </a:rPr>
              <a:t>The Truman </a:t>
            </a:r>
            <a:r>
              <a:rPr lang="en-US" sz="4000" b="1" dirty="0" smtClean="0">
                <a:solidFill>
                  <a:schemeClr val="tx1"/>
                </a:solidFill>
              </a:rPr>
              <a:t>Doctrine</a:t>
            </a:r>
            <a:endParaRPr lang="en-US" sz="4000" b="1" dirty="0">
              <a:solidFill>
                <a:schemeClr val="tx1"/>
              </a:solidFill>
            </a:endParaRPr>
          </a:p>
        </p:txBody>
      </p:sp>
      <p:sp>
        <p:nvSpPr>
          <p:cNvPr id="131075" name="Rectangle 3"/>
          <p:cNvSpPr>
            <a:spLocks noGrp="1" noChangeArrowheads="1"/>
          </p:cNvSpPr>
          <p:nvPr>
            <p:ph sz="quarter" idx="1"/>
          </p:nvPr>
        </p:nvSpPr>
        <p:spPr>
          <a:xfrm>
            <a:off x="0" y="1600200"/>
            <a:ext cx="5029200" cy="4525963"/>
          </a:xfrm>
        </p:spPr>
        <p:txBody>
          <a:bodyPr/>
          <a:lstStyle/>
          <a:p>
            <a:pPr>
              <a:buFontTx/>
              <a:buNone/>
            </a:pPr>
            <a:r>
              <a:rPr lang="en-US" dirty="0" smtClean="0"/>
              <a:t>    Truman Doctrine – the U.S</a:t>
            </a:r>
            <a:r>
              <a:rPr lang="en-US" dirty="0"/>
              <a:t>. would economically and militarily aid countries around the world who are fighting the spread of communism.</a:t>
            </a:r>
          </a:p>
          <a:p>
            <a:pPr>
              <a:buFontTx/>
              <a:buNone/>
            </a:pPr>
            <a:endParaRPr lang="en-US" dirty="0"/>
          </a:p>
          <a:p>
            <a:pPr>
              <a:buFontTx/>
              <a:buNone/>
            </a:pPr>
            <a:endParaRPr lang="en-US" dirty="0"/>
          </a:p>
        </p:txBody>
      </p:sp>
      <p:pic>
        <p:nvPicPr>
          <p:cNvPr id="131077" name="Picture 5" descr="Domino_theory">
            <a:hlinkClick r:id="rId2" tooltip="Click on the map for a larger versio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524000"/>
            <a:ext cx="38100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63715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0"/>
            <a:ext cx="8229600" cy="1143000"/>
          </a:xfrm>
        </p:spPr>
        <p:txBody>
          <a:bodyPr/>
          <a:lstStyle/>
          <a:p>
            <a:r>
              <a:rPr lang="en-US" b="1" dirty="0">
                <a:solidFill>
                  <a:schemeClr val="tx1"/>
                </a:solidFill>
              </a:rPr>
              <a:t>Korean War, 1950-53</a:t>
            </a:r>
          </a:p>
        </p:txBody>
      </p:sp>
      <p:sp>
        <p:nvSpPr>
          <p:cNvPr id="23555" name="Rectangle 3"/>
          <p:cNvSpPr>
            <a:spLocks noGrp="1" noChangeArrowheads="1"/>
          </p:cNvSpPr>
          <p:nvPr>
            <p:ph sz="quarter" idx="1"/>
          </p:nvPr>
        </p:nvSpPr>
        <p:spPr>
          <a:xfrm>
            <a:off x="228600" y="1524000"/>
            <a:ext cx="5029200" cy="5257800"/>
          </a:xfrm>
        </p:spPr>
        <p:txBody>
          <a:bodyPr>
            <a:normAutofit/>
          </a:bodyPr>
          <a:lstStyle/>
          <a:p>
            <a:r>
              <a:rPr lang="en-US" sz="2400" dirty="0" smtClean="0"/>
              <a:t>In </a:t>
            </a:r>
            <a:r>
              <a:rPr lang="en-US" sz="2400" dirty="0"/>
              <a:t>1950, Communist North Korea invaded South Korea. </a:t>
            </a:r>
          </a:p>
          <a:p>
            <a:r>
              <a:rPr lang="en-US" sz="2400" dirty="0"/>
              <a:t>The U.S. and United Nations, aided the </a:t>
            </a:r>
            <a:r>
              <a:rPr lang="en-US" sz="2400" dirty="0" smtClean="0"/>
              <a:t>South Koreans </a:t>
            </a:r>
            <a:r>
              <a:rPr lang="en-US" sz="2400" b="1" dirty="0" smtClean="0"/>
              <a:t>(democratic</a:t>
            </a:r>
            <a:r>
              <a:rPr lang="en-US" sz="2400" dirty="0" smtClean="0"/>
              <a:t>); </a:t>
            </a:r>
            <a:r>
              <a:rPr lang="en-US" sz="2400" dirty="0"/>
              <a:t>China aided the North </a:t>
            </a:r>
            <a:r>
              <a:rPr lang="en-US" sz="2400" dirty="0" smtClean="0"/>
              <a:t>Koreans </a:t>
            </a:r>
            <a:r>
              <a:rPr lang="en-US" sz="2400" b="1" dirty="0" smtClean="0"/>
              <a:t>(communist). </a:t>
            </a:r>
            <a:endParaRPr lang="en-US" sz="2400" b="1" dirty="0"/>
          </a:p>
          <a:p>
            <a:r>
              <a:rPr lang="en-US" sz="2400" dirty="0"/>
              <a:t>Treaty signed in 1953, keeping dividing line at </a:t>
            </a:r>
            <a:r>
              <a:rPr lang="en-US" sz="2400" b="1" dirty="0"/>
              <a:t>38</a:t>
            </a:r>
            <a:r>
              <a:rPr lang="en-US" sz="2400" b="1" baseline="30000" dirty="0"/>
              <a:t>th</a:t>
            </a:r>
            <a:r>
              <a:rPr lang="en-US" sz="2400" b="1" dirty="0"/>
              <a:t> parallel </a:t>
            </a:r>
            <a:r>
              <a:rPr lang="en-US" sz="2400" dirty="0"/>
              <a:t>(still today</a:t>
            </a:r>
            <a:r>
              <a:rPr lang="en-US" sz="2400" dirty="0" smtClean="0"/>
              <a:t>).</a:t>
            </a:r>
          </a:p>
          <a:p>
            <a:r>
              <a:rPr lang="en-US" sz="2400" dirty="0"/>
              <a:t>Divided north and south at 38th parallel at end of WWII.</a:t>
            </a:r>
          </a:p>
          <a:p>
            <a:r>
              <a:rPr lang="en-US" sz="2400" dirty="0" smtClean="0"/>
              <a:t>33,000 </a:t>
            </a:r>
            <a:r>
              <a:rPr lang="en-US" sz="2400" dirty="0"/>
              <a:t>American soldiers died, 100,000 wounded.</a:t>
            </a:r>
          </a:p>
          <a:p>
            <a:endParaRPr lang="en-US" sz="2400" dirty="0"/>
          </a:p>
          <a:p>
            <a:endParaRPr lang="en-US" sz="2400" dirty="0"/>
          </a:p>
        </p:txBody>
      </p:sp>
      <p:pic>
        <p:nvPicPr>
          <p:cNvPr id="23557" name="Picture 5" descr="360_korea_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600200"/>
            <a:ext cx="3325091"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786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295400" y="457200"/>
            <a:ext cx="6019800" cy="609600"/>
          </a:xfrm>
        </p:spPr>
        <p:txBody>
          <a:bodyPr>
            <a:normAutofit fontScale="90000"/>
          </a:bodyPr>
          <a:lstStyle/>
          <a:p>
            <a:pPr algn="l"/>
            <a:r>
              <a:rPr lang="en-US" sz="4000" b="1" dirty="0">
                <a:solidFill>
                  <a:schemeClr val="tx1"/>
                </a:solidFill>
              </a:rPr>
              <a:t>McCarthyism</a:t>
            </a:r>
          </a:p>
        </p:txBody>
      </p:sp>
      <p:sp>
        <p:nvSpPr>
          <p:cNvPr id="29699" name="Rectangle 3"/>
          <p:cNvSpPr>
            <a:spLocks noGrp="1" noChangeArrowheads="1"/>
          </p:cNvSpPr>
          <p:nvPr>
            <p:ph sz="quarter" idx="1"/>
          </p:nvPr>
        </p:nvSpPr>
        <p:spPr>
          <a:xfrm>
            <a:off x="304800" y="2274849"/>
            <a:ext cx="8763000" cy="6324600"/>
          </a:xfrm>
        </p:spPr>
        <p:txBody>
          <a:bodyPr/>
          <a:lstStyle/>
          <a:p>
            <a:pPr>
              <a:lnSpc>
                <a:spcPct val="80000"/>
              </a:lnSpc>
            </a:pPr>
            <a:r>
              <a:rPr lang="en-US" sz="2200" dirty="0"/>
              <a:t>Americans had an increased fear of </a:t>
            </a:r>
            <a:r>
              <a:rPr lang="en-US" sz="2200" b="1" dirty="0" smtClean="0"/>
              <a:t>communism</a:t>
            </a:r>
            <a:r>
              <a:rPr lang="en-US" sz="2200" dirty="0" smtClean="0"/>
              <a:t> </a:t>
            </a:r>
            <a:r>
              <a:rPr lang="en-US" sz="2200" dirty="0"/>
              <a:t>after a communist regime took control of China in 1950, and when the </a:t>
            </a:r>
            <a:r>
              <a:rPr lang="en-US" sz="2200" dirty="0" smtClean="0"/>
              <a:t>U.S. </a:t>
            </a:r>
            <a:r>
              <a:rPr lang="en-US" sz="2200" dirty="0"/>
              <a:t>went to war against North Korean communists who were being aided by China’s new communist government. </a:t>
            </a:r>
            <a:endParaRPr lang="en-US" sz="2200" dirty="0" smtClean="0"/>
          </a:p>
          <a:p>
            <a:pPr>
              <a:lnSpc>
                <a:spcPct val="80000"/>
              </a:lnSpc>
            </a:pPr>
            <a:endParaRPr lang="en-US" sz="2200" dirty="0"/>
          </a:p>
          <a:p>
            <a:pPr>
              <a:lnSpc>
                <a:spcPct val="80000"/>
              </a:lnSpc>
            </a:pPr>
            <a:r>
              <a:rPr lang="en-US" sz="2200" dirty="0"/>
              <a:t>The spread of </a:t>
            </a:r>
            <a:r>
              <a:rPr lang="en-US" sz="2200" b="1" dirty="0"/>
              <a:t>communism in Asia </a:t>
            </a:r>
            <a:r>
              <a:rPr lang="en-US" sz="2200" dirty="0"/>
              <a:t>encouraged some Americans to stop communism from spreading to the </a:t>
            </a:r>
            <a:r>
              <a:rPr lang="en-US" sz="2200" dirty="0" smtClean="0"/>
              <a:t>U.S. </a:t>
            </a:r>
          </a:p>
          <a:p>
            <a:pPr>
              <a:lnSpc>
                <a:spcPct val="80000"/>
              </a:lnSpc>
            </a:pPr>
            <a:endParaRPr lang="en-US" sz="2200" dirty="0"/>
          </a:p>
          <a:p>
            <a:pPr>
              <a:lnSpc>
                <a:spcPct val="80000"/>
              </a:lnSpc>
            </a:pPr>
            <a:r>
              <a:rPr lang="en-US" sz="2200" dirty="0"/>
              <a:t>A series of </a:t>
            </a:r>
            <a:r>
              <a:rPr lang="en-US" sz="2200" b="1" dirty="0"/>
              <a:t>“Red Scares,” </a:t>
            </a:r>
            <a:r>
              <a:rPr lang="en-US" sz="2200" dirty="0"/>
              <a:t>highlighted by </a:t>
            </a:r>
            <a:r>
              <a:rPr lang="en-US" sz="2200" dirty="0" smtClean="0"/>
              <a:t>Sen. Joseph </a:t>
            </a:r>
            <a:r>
              <a:rPr lang="en-US" sz="2200" dirty="0"/>
              <a:t>McCarthy’s statements about alleged communist infiltration of the U.S. government and U.S. Army, led to civil rights violations of those who were communists, were suspected of being communists, or were suspected of knowing someone who might be a communist.</a:t>
            </a:r>
          </a:p>
        </p:txBody>
      </p:sp>
      <p:pic>
        <p:nvPicPr>
          <p:cNvPr id="29700" name="Picture 4" descr="mccart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0"/>
            <a:ext cx="2590800" cy="2274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99158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Cuba</a:t>
            </a:r>
            <a:endParaRPr lang="en-US" b="1" dirty="0">
              <a:solidFill>
                <a:schemeClr val="tx1"/>
              </a:solidFill>
            </a:endParaRPr>
          </a:p>
        </p:txBody>
      </p:sp>
      <p:sp>
        <p:nvSpPr>
          <p:cNvPr id="3" name="Content Placeholder 2"/>
          <p:cNvSpPr>
            <a:spLocks noGrp="1"/>
          </p:cNvSpPr>
          <p:nvPr>
            <p:ph sz="quarter" idx="1"/>
          </p:nvPr>
        </p:nvSpPr>
        <p:spPr/>
        <p:txBody>
          <a:bodyPr>
            <a:normAutofit fontScale="92500" lnSpcReduction="10000"/>
          </a:bodyPr>
          <a:lstStyle/>
          <a:p>
            <a:r>
              <a:rPr lang="en-US" dirty="0" smtClean="0"/>
              <a:t>In 1956, Fidel Castro led the </a:t>
            </a:r>
            <a:r>
              <a:rPr lang="en-US" b="1" dirty="0" smtClean="0"/>
              <a:t>Cuban Revolution</a:t>
            </a:r>
            <a:r>
              <a:rPr lang="en-US" dirty="0" smtClean="0"/>
              <a:t>.</a:t>
            </a:r>
          </a:p>
          <a:p>
            <a:endParaRPr lang="en-US" dirty="0" smtClean="0"/>
          </a:p>
          <a:p>
            <a:r>
              <a:rPr lang="en-US" dirty="0" smtClean="0"/>
              <a:t>He initially had American support.</a:t>
            </a:r>
          </a:p>
          <a:p>
            <a:endParaRPr lang="en-US" dirty="0" smtClean="0"/>
          </a:p>
          <a:p>
            <a:r>
              <a:rPr lang="en-US" dirty="0" smtClean="0"/>
              <a:t>When he allied himself with the Soviet Union, suspended elections, and named himself president for life, the U.S. turned </a:t>
            </a:r>
            <a:r>
              <a:rPr lang="en-US" b="1" dirty="0" smtClean="0"/>
              <a:t>against</a:t>
            </a:r>
            <a:r>
              <a:rPr lang="en-US" dirty="0" smtClean="0"/>
              <a:t> Castro.</a:t>
            </a:r>
          </a:p>
          <a:p>
            <a:endParaRPr lang="en-US" dirty="0" smtClean="0"/>
          </a:p>
          <a:p>
            <a:r>
              <a:rPr lang="en-US" dirty="0" smtClean="0"/>
              <a:t>The existence of a communist country </a:t>
            </a:r>
            <a:r>
              <a:rPr lang="en-US" b="1" dirty="0" smtClean="0"/>
              <a:t>90 miles </a:t>
            </a:r>
            <a:r>
              <a:rPr lang="en-US" dirty="0" smtClean="0"/>
              <a:t>from the coast of the U.S. jeopardized the U.S. containment strategy.</a:t>
            </a:r>
            <a:endParaRPr lang="en-US" dirty="0"/>
          </a:p>
        </p:txBody>
      </p:sp>
    </p:spTree>
    <p:extLst>
      <p:ext uri="{BB962C8B-B14F-4D97-AF65-F5344CB8AC3E}">
        <p14:creationId xmlns:p14="http://schemas.microsoft.com/office/powerpoint/2010/main" val="233990872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Bay of Pigs</a:t>
            </a:r>
            <a:endParaRPr lang="en-US" b="1" dirty="0"/>
          </a:p>
        </p:txBody>
      </p:sp>
      <p:sp>
        <p:nvSpPr>
          <p:cNvPr id="3" name="Content Placeholder 2"/>
          <p:cNvSpPr>
            <a:spLocks noGrp="1"/>
          </p:cNvSpPr>
          <p:nvPr>
            <p:ph sz="quarter" idx="1"/>
          </p:nvPr>
        </p:nvSpPr>
        <p:spPr>
          <a:xfrm>
            <a:off x="301752" y="1527048"/>
            <a:ext cx="6327648" cy="4572000"/>
          </a:xfrm>
        </p:spPr>
        <p:txBody>
          <a:bodyPr>
            <a:normAutofit fontScale="92500" lnSpcReduction="10000"/>
          </a:bodyPr>
          <a:lstStyle/>
          <a:p>
            <a:r>
              <a:rPr lang="en-US" dirty="0" smtClean="0"/>
              <a:t>In 1961,   1,500 Cuban exiles, armed and trained by the </a:t>
            </a:r>
            <a:r>
              <a:rPr lang="en-US" b="1" dirty="0" smtClean="0"/>
              <a:t>CIA</a:t>
            </a:r>
            <a:r>
              <a:rPr lang="en-US" dirty="0" smtClean="0"/>
              <a:t>, tried to stage an invasion of </a:t>
            </a:r>
            <a:r>
              <a:rPr lang="en-US" b="1" dirty="0" smtClean="0"/>
              <a:t>Cuba’s Bay of Pigs</a:t>
            </a:r>
            <a:r>
              <a:rPr lang="en-US" dirty="0" smtClean="0"/>
              <a:t>.</a:t>
            </a:r>
          </a:p>
          <a:p>
            <a:endParaRPr lang="en-US" dirty="0" smtClean="0"/>
          </a:p>
          <a:p>
            <a:r>
              <a:rPr lang="en-US" dirty="0" smtClean="0"/>
              <a:t>The small force was </a:t>
            </a:r>
            <a:r>
              <a:rPr lang="en-US" b="1" dirty="0" smtClean="0"/>
              <a:t>crushed</a:t>
            </a:r>
            <a:r>
              <a:rPr lang="en-US" dirty="0" smtClean="0"/>
              <a:t> by Castro after President Kennedy refused to involve the U.S. armed forces.</a:t>
            </a:r>
          </a:p>
          <a:p>
            <a:endParaRPr lang="en-US" dirty="0" smtClean="0"/>
          </a:p>
          <a:p>
            <a:r>
              <a:rPr lang="en-US" dirty="0" smtClean="0"/>
              <a:t>1,200 of the invaders were captured and the U.S. was forced to pay </a:t>
            </a:r>
            <a:r>
              <a:rPr lang="en-US" b="1" dirty="0" smtClean="0"/>
              <a:t>$53 million </a:t>
            </a:r>
            <a:r>
              <a:rPr lang="en-US" dirty="0" smtClean="0"/>
              <a:t>worth of food and supplies to Cuba for the </a:t>
            </a:r>
            <a:r>
              <a:rPr lang="en-US" b="1" dirty="0" smtClean="0"/>
              <a:t>release</a:t>
            </a:r>
            <a:r>
              <a:rPr lang="en-US" dirty="0" smtClean="0"/>
              <a:t> of the captives.</a:t>
            </a:r>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9455" y="4267199"/>
            <a:ext cx="2195945" cy="1965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371600"/>
            <a:ext cx="1752600" cy="2577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645381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Cubans Missile Crisis</a:t>
            </a:r>
            <a:endParaRPr lang="en-US" dirty="0"/>
          </a:p>
        </p:txBody>
      </p:sp>
      <p:sp>
        <p:nvSpPr>
          <p:cNvPr id="3" name="Content Placeholder 2"/>
          <p:cNvSpPr>
            <a:spLocks noGrp="1"/>
          </p:cNvSpPr>
          <p:nvPr>
            <p:ph sz="quarter" idx="1"/>
          </p:nvPr>
        </p:nvSpPr>
        <p:spPr/>
        <p:txBody>
          <a:bodyPr/>
          <a:lstStyle/>
          <a:p>
            <a:r>
              <a:rPr lang="en-US" dirty="0" smtClean="0"/>
              <a:t>The Soviets believed that, because Kennedy refused to involve the U.S. military in Cuban affairs, he would not interfere if the Soviets built missile launch sites in Cuba.</a:t>
            </a:r>
          </a:p>
          <a:p>
            <a:endParaRPr lang="en-US" dirty="0" smtClean="0"/>
          </a:p>
          <a:p>
            <a:r>
              <a:rPr lang="en-US" dirty="0" smtClean="0"/>
              <a:t>The Soviets plan was for Cuba to use these missiles to prevent another U.S. planned invasion of the island.</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4800600"/>
            <a:ext cx="3200400" cy="1917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496688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Kennedy completely blockaded Cuba and </a:t>
            </a:r>
            <a:r>
              <a:rPr lang="en-US" dirty="0" smtClean="0"/>
              <a:t>threatened </a:t>
            </a:r>
            <a:r>
              <a:rPr lang="en-US" dirty="0"/>
              <a:t>to invade unless the Soviets promised to withdraw from Cuba</a:t>
            </a:r>
            <a:r>
              <a:rPr lang="en-US" dirty="0" smtClean="0"/>
              <a:t>.</a:t>
            </a:r>
          </a:p>
          <a:p>
            <a:endParaRPr lang="en-US" dirty="0" smtClean="0"/>
          </a:p>
          <a:p>
            <a:r>
              <a:rPr lang="en-US" dirty="0" smtClean="0"/>
              <a:t>The Soviets agreed to remove their missiles if the U.S. would remove its nuclear missiles installed near the Soviet Union in Turkey.</a:t>
            </a:r>
          </a:p>
          <a:p>
            <a:endParaRPr lang="en-US" dirty="0" smtClean="0"/>
          </a:p>
          <a:p>
            <a:r>
              <a:rPr lang="en-US" dirty="0" smtClean="0"/>
              <a:t>The two nations removed their missiles in what is now known as the </a:t>
            </a:r>
            <a:r>
              <a:rPr lang="en-US" b="1" dirty="0" smtClean="0"/>
              <a:t>Cuban Missile Crisis</a:t>
            </a:r>
            <a:r>
              <a:rPr lang="en-US" dirty="0" smtClean="0"/>
              <a:t>.</a:t>
            </a:r>
            <a:endParaRPr lang="en-US" dirty="0"/>
          </a:p>
          <a:p>
            <a:endParaRPr lang="en-US" dirty="0"/>
          </a:p>
        </p:txBody>
      </p:sp>
    </p:spTree>
    <p:extLst>
      <p:ext uri="{BB962C8B-B14F-4D97-AF65-F5344CB8AC3E}">
        <p14:creationId xmlns:p14="http://schemas.microsoft.com/office/powerpoint/2010/main" val="320463097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Vietnam War</a:t>
            </a:r>
            <a:endParaRPr lang="en-US" b="1" dirty="0">
              <a:solidFill>
                <a:schemeClr val="tx1"/>
              </a:solidFill>
            </a:endParaRPr>
          </a:p>
        </p:txBody>
      </p:sp>
      <p:sp>
        <p:nvSpPr>
          <p:cNvPr id="3" name="Content Placeholder 2"/>
          <p:cNvSpPr>
            <a:spLocks noGrp="1"/>
          </p:cNvSpPr>
          <p:nvPr>
            <p:ph sz="quarter" idx="1"/>
          </p:nvPr>
        </p:nvSpPr>
        <p:spPr/>
        <p:txBody>
          <a:bodyPr>
            <a:normAutofit fontScale="92500" lnSpcReduction="10000"/>
          </a:bodyPr>
          <a:lstStyle/>
          <a:p>
            <a:r>
              <a:rPr lang="en-US" dirty="0" smtClean="0"/>
              <a:t>The Vietnam War was the struggle for control of Vietnam.</a:t>
            </a:r>
          </a:p>
          <a:p>
            <a:endParaRPr lang="en-US" dirty="0" smtClean="0"/>
          </a:p>
          <a:p>
            <a:r>
              <a:rPr lang="en-US" dirty="0" smtClean="0"/>
              <a:t>Originally a French colony.</a:t>
            </a:r>
          </a:p>
          <a:p>
            <a:endParaRPr lang="en-US" dirty="0" smtClean="0"/>
          </a:p>
          <a:p>
            <a:r>
              <a:rPr lang="en-US" dirty="0" smtClean="0"/>
              <a:t>The U.S. became involved, in the 1950’s by providing economic and limited military aid.</a:t>
            </a:r>
          </a:p>
          <a:p>
            <a:endParaRPr lang="en-US" dirty="0" smtClean="0"/>
          </a:p>
          <a:p>
            <a:r>
              <a:rPr lang="en-US" dirty="0" smtClean="0"/>
              <a:t>Following French withdrawal, Vietnam was divided, with </a:t>
            </a:r>
            <a:r>
              <a:rPr lang="en-US" b="1" dirty="0" smtClean="0"/>
              <a:t>communists</a:t>
            </a:r>
            <a:r>
              <a:rPr lang="en-US" dirty="0" smtClean="0"/>
              <a:t> forces in the North, and pro-Western </a:t>
            </a:r>
            <a:r>
              <a:rPr lang="en-US" b="1" dirty="0" smtClean="0"/>
              <a:t>(democratic) </a:t>
            </a:r>
            <a:r>
              <a:rPr lang="en-US" dirty="0" smtClean="0"/>
              <a:t>regime control in the South.</a:t>
            </a:r>
          </a:p>
          <a:p>
            <a:endParaRPr lang="en-US" dirty="0"/>
          </a:p>
        </p:txBody>
      </p:sp>
    </p:spTree>
    <p:extLst>
      <p:ext uri="{BB962C8B-B14F-4D97-AF65-F5344CB8AC3E}">
        <p14:creationId xmlns:p14="http://schemas.microsoft.com/office/powerpoint/2010/main" val="349752853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Tet</a:t>
            </a:r>
            <a:r>
              <a:rPr lang="en-US" dirty="0" smtClean="0"/>
              <a:t> Offensive</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The government of South Vietnam, supported by the U.S., battled communist North Vietnam and a military organization called the </a:t>
            </a:r>
            <a:r>
              <a:rPr lang="en-US" b="1" dirty="0" smtClean="0"/>
              <a:t>Vietcong</a:t>
            </a:r>
            <a:r>
              <a:rPr lang="en-US" dirty="0" smtClean="0"/>
              <a:t>.</a:t>
            </a:r>
          </a:p>
          <a:p>
            <a:endParaRPr lang="en-US" dirty="0" smtClean="0"/>
          </a:p>
          <a:p>
            <a:r>
              <a:rPr lang="en-US" dirty="0" smtClean="0"/>
              <a:t>The Vietcong and North Vietnamese army started an 8 month long </a:t>
            </a:r>
            <a:r>
              <a:rPr lang="en-US" b="1" dirty="0" smtClean="0"/>
              <a:t>Tet Offensive</a:t>
            </a:r>
            <a:r>
              <a:rPr lang="en-US" dirty="0" smtClean="0"/>
              <a:t>.</a:t>
            </a:r>
          </a:p>
          <a:p>
            <a:endParaRPr lang="en-US" dirty="0" smtClean="0"/>
          </a:p>
          <a:p>
            <a:r>
              <a:rPr lang="en-US" dirty="0" smtClean="0"/>
              <a:t>It was the Vietcong’s longest and most damaging campaign of the entire war.</a:t>
            </a:r>
          </a:p>
          <a:p>
            <a:endParaRPr lang="en-US" dirty="0" smtClean="0"/>
          </a:p>
          <a:p>
            <a:r>
              <a:rPr lang="en-US" dirty="0" smtClean="0"/>
              <a:t>Ultimate, the </a:t>
            </a:r>
            <a:r>
              <a:rPr lang="en-US" b="1" dirty="0" err="1" smtClean="0"/>
              <a:t>Tet</a:t>
            </a:r>
            <a:r>
              <a:rPr lang="en-US" b="1" dirty="0" smtClean="0"/>
              <a:t> Offensive failed </a:t>
            </a:r>
            <a:r>
              <a:rPr lang="en-US" dirty="0" smtClean="0"/>
              <a:t>to achieve its goal of driving the Americans out of Vietnam.</a:t>
            </a:r>
            <a:endParaRPr lang="en-US" dirty="0"/>
          </a:p>
        </p:txBody>
      </p:sp>
    </p:spTree>
    <p:extLst>
      <p:ext uri="{BB962C8B-B14F-4D97-AF65-F5344CB8AC3E}">
        <p14:creationId xmlns:p14="http://schemas.microsoft.com/office/powerpoint/2010/main" val="214807716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r>
              <a:rPr lang="en-US" dirty="0" smtClean="0"/>
              <a:t>This led many Americans to question why President Johnson had told them we were winning the war.</a:t>
            </a:r>
          </a:p>
          <a:p>
            <a:endParaRPr lang="en-US" dirty="0" smtClean="0"/>
          </a:p>
          <a:p>
            <a:r>
              <a:rPr lang="en-US" dirty="0" smtClean="0"/>
              <a:t>Many people began to </a:t>
            </a:r>
            <a:r>
              <a:rPr lang="en-US" b="1" dirty="0" smtClean="0"/>
              <a:t>protest</a:t>
            </a:r>
            <a:r>
              <a:rPr lang="en-US" dirty="0" smtClean="0"/>
              <a:t> the war.</a:t>
            </a:r>
          </a:p>
          <a:p>
            <a:endParaRPr lang="en-US" dirty="0" smtClean="0"/>
          </a:p>
          <a:p>
            <a:r>
              <a:rPr lang="en-US" dirty="0" smtClean="0"/>
              <a:t>Many college campuses were home to groups formed to protest American involvement in the war.</a:t>
            </a:r>
          </a:p>
          <a:p>
            <a:endParaRPr lang="en-US" dirty="0" smtClean="0"/>
          </a:p>
          <a:p>
            <a:r>
              <a:rPr lang="en-US" dirty="0" smtClean="0"/>
              <a:t>Most groups favored </a:t>
            </a:r>
            <a:r>
              <a:rPr lang="en-US" b="1" dirty="0" smtClean="0"/>
              <a:t>ending the draft </a:t>
            </a:r>
            <a:r>
              <a:rPr lang="en-US" dirty="0" smtClean="0"/>
              <a:t>and removing all American troops from Vietnam.</a:t>
            </a:r>
            <a:endParaRPr lang="en-US" dirty="0"/>
          </a:p>
        </p:txBody>
      </p:sp>
    </p:spTree>
    <p:extLst>
      <p:ext uri="{BB962C8B-B14F-4D97-AF65-F5344CB8AC3E}">
        <p14:creationId xmlns:p14="http://schemas.microsoft.com/office/powerpoint/2010/main" val="4380311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Civic</Template>
  <TotalTime>272</TotalTime>
  <Words>5355</Words>
  <Application>Microsoft Office PowerPoint</Application>
  <PresentationFormat>On-screen Show (4:3)</PresentationFormat>
  <Paragraphs>536</Paragraphs>
  <Slides>100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100</vt:i4>
      </vt:variant>
    </vt:vector>
  </HeadingPairs>
  <TitlesOfParts>
    <vt:vector size="108" baseType="lpstr">
      <vt:lpstr>Angsana New</vt:lpstr>
      <vt:lpstr>Book Antiqua</vt:lpstr>
      <vt:lpstr>Calibri</vt:lpstr>
      <vt:lpstr>Georgia</vt:lpstr>
      <vt:lpstr>Times New Roman</vt:lpstr>
      <vt:lpstr>Wingdings</vt:lpstr>
      <vt:lpstr>Wingdings 2</vt:lpstr>
      <vt:lpstr>Civic</vt:lpstr>
      <vt:lpstr> U.S. History E.O.C.T Part IV  U.S. Establishment as a World Power</vt:lpstr>
      <vt:lpstr>Domain III  Standards 15 - 20</vt:lpstr>
      <vt:lpstr>U.S. Involvement in WWI</vt:lpstr>
      <vt:lpstr>World War I - Origins   1914-1918 </vt:lpstr>
      <vt:lpstr>German Unterseeboot  (U-Boat)</vt:lpstr>
      <vt:lpstr>The Domestic Impact of in WWI</vt:lpstr>
      <vt:lpstr>Wilson, Debs, and the Espionage Act of 1917. </vt:lpstr>
      <vt:lpstr>PowerPoint Presentation</vt:lpstr>
      <vt:lpstr>18th &amp; 19th Amendments</vt:lpstr>
      <vt:lpstr>PowerPoint Presentation</vt:lpstr>
      <vt:lpstr>PowerPoint Presentation</vt:lpstr>
      <vt:lpstr>Question Time</vt:lpstr>
      <vt:lpstr>Answer</vt:lpstr>
      <vt:lpstr>Question Time</vt:lpstr>
      <vt:lpstr>Answer</vt:lpstr>
      <vt:lpstr>Aftermath of WW I   Standard 16</vt:lpstr>
      <vt:lpstr>Communism and Socialism </vt:lpstr>
      <vt:lpstr>PowerPoint Presentation</vt:lpstr>
      <vt:lpstr>Soviet Red Scare </vt:lpstr>
      <vt:lpstr>Immigration Restriction </vt:lpstr>
      <vt:lpstr>Question Time</vt:lpstr>
      <vt:lpstr>Answer</vt:lpstr>
      <vt:lpstr>Popular Culture</vt:lpstr>
      <vt:lpstr>JAZZ </vt:lpstr>
      <vt:lpstr>Harlem Renaissance</vt:lpstr>
      <vt:lpstr>Langston Hughes </vt:lpstr>
      <vt:lpstr>Louis Armstrong </vt:lpstr>
      <vt:lpstr>Tin Pan Alley</vt:lpstr>
      <vt:lpstr>Irving Berlin </vt:lpstr>
      <vt:lpstr>Henry Ford 1863 – 1947 </vt:lpstr>
      <vt:lpstr>Question Time </vt:lpstr>
      <vt:lpstr>Answer</vt:lpstr>
      <vt:lpstr>Causes and Consequences of the  Great Depression  Standard 17</vt:lpstr>
      <vt:lpstr>Causes of the Great Depression </vt:lpstr>
      <vt:lpstr>PowerPoint Presentation</vt:lpstr>
      <vt:lpstr>More Problems!</vt:lpstr>
      <vt:lpstr>CRASH!!!!!!</vt:lpstr>
      <vt:lpstr>Bottom fell out! </vt:lpstr>
      <vt:lpstr>PowerPoint Presentation</vt:lpstr>
      <vt:lpstr>Widespread Unemployment </vt:lpstr>
      <vt:lpstr>             Hoovervilles</vt:lpstr>
      <vt:lpstr>Franklin Roosevelt’s New Deal as a response to the depression  Standard 18</vt:lpstr>
      <vt:lpstr>                   Putting People to Work </vt:lpstr>
      <vt:lpstr>Second New Deal </vt:lpstr>
      <vt:lpstr>Wagner Act &amp; AFL-CIO</vt:lpstr>
      <vt:lpstr>Question Time </vt:lpstr>
      <vt:lpstr>Answer</vt:lpstr>
      <vt:lpstr>Social Security Act of 1935 </vt:lpstr>
      <vt:lpstr>S.S. Act consisted of three programs:</vt:lpstr>
      <vt:lpstr>Eleanor Roosevelt</vt:lpstr>
      <vt:lpstr>Franklin Delano Roosevelt “FDR” </vt:lpstr>
      <vt:lpstr>Roosevelt’s Political Challenges </vt:lpstr>
      <vt:lpstr>Neutrality Acts</vt:lpstr>
      <vt:lpstr>Court-packing Bill</vt:lpstr>
      <vt:lpstr>Questions Again</vt:lpstr>
      <vt:lpstr>Answer</vt:lpstr>
      <vt:lpstr>Impact of World War II  &amp;  Growth of the Federal Government  Standard 19</vt:lpstr>
      <vt:lpstr>Protesting Discrimination</vt:lpstr>
      <vt:lpstr>PowerPoint Presentation</vt:lpstr>
      <vt:lpstr>Pearl Harbor &amp; Its Aftermath</vt:lpstr>
      <vt:lpstr>Fear Grips America</vt:lpstr>
      <vt:lpstr>Fear Grips the U.S.</vt:lpstr>
      <vt:lpstr> Mobilization </vt:lpstr>
      <vt:lpstr>WWII Recruitment Posters </vt:lpstr>
      <vt:lpstr>Women in WWII </vt:lpstr>
      <vt:lpstr>Rosie the Riveter</vt:lpstr>
      <vt:lpstr>Wartime Conservation</vt:lpstr>
      <vt:lpstr>PowerPoint Presentation</vt:lpstr>
      <vt:lpstr>WWII Alliances</vt:lpstr>
      <vt:lpstr>Major Events of WWII</vt:lpstr>
      <vt:lpstr>PowerPoint Presentation</vt:lpstr>
      <vt:lpstr>Battle of Midway</vt:lpstr>
      <vt:lpstr>PowerPoint Presentation</vt:lpstr>
      <vt:lpstr>D-Day–June 6, 1944</vt:lpstr>
      <vt:lpstr>PowerPoint Presentation</vt:lpstr>
      <vt:lpstr>The Fall of Berlin–April-May 1945</vt:lpstr>
      <vt:lpstr>PowerPoint Presentation</vt:lpstr>
      <vt:lpstr>Atom Bomb </vt:lpstr>
      <vt:lpstr>PowerPoint Presentation</vt:lpstr>
      <vt:lpstr>PowerPoint Presentation</vt:lpstr>
      <vt:lpstr>Hiroshima         Nagasaki</vt:lpstr>
      <vt:lpstr>Implications of such a weapon</vt:lpstr>
      <vt:lpstr>PowerPoint Presentation</vt:lpstr>
      <vt:lpstr>Question</vt:lpstr>
      <vt:lpstr>PowerPoint Presentation</vt:lpstr>
      <vt:lpstr>  Domestic &amp; International Impact of the Cold War on the U.S.   Standard 20 </vt:lpstr>
      <vt:lpstr>CONTAINMENT POLICY</vt:lpstr>
      <vt:lpstr>The Marshall Plan</vt:lpstr>
      <vt:lpstr> Commitment to Europe NATO vs. Warsaw Pact</vt:lpstr>
      <vt:lpstr>The Truman Doctrine</vt:lpstr>
      <vt:lpstr>Korean War, 1950-53</vt:lpstr>
      <vt:lpstr>McCarthyism</vt:lpstr>
      <vt:lpstr>Cuba</vt:lpstr>
      <vt:lpstr>Bay of Pigs</vt:lpstr>
      <vt:lpstr>Cubans Missile Crisis</vt:lpstr>
      <vt:lpstr>PowerPoint Presentation</vt:lpstr>
      <vt:lpstr>Vietnam War</vt:lpstr>
      <vt:lpstr>Tet Offensive</vt:lpstr>
      <vt:lpstr>PowerPoint Presentation</vt:lpstr>
      <vt:lpstr>PowerPoint Presentation</vt:lpstr>
    </vt:vector>
  </TitlesOfParts>
  <Company>Henry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HCS</dc:creator>
  <cp:lastModifiedBy>Hock, Michael</cp:lastModifiedBy>
  <cp:revision>30</cp:revision>
  <cp:lastPrinted>2015-04-29T11:40:56Z</cp:lastPrinted>
  <dcterms:created xsi:type="dcterms:W3CDTF">2013-03-29T13:55:06Z</dcterms:created>
  <dcterms:modified xsi:type="dcterms:W3CDTF">2015-04-29T11:43:57Z</dcterms:modified>
</cp:coreProperties>
</file>